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84" r:id="rId4"/>
    <p:sldId id="285" r:id="rId5"/>
    <p:sldId id="309" r:id="rId6"/>
    <p:sldId id="288" r:id="rId7"/>
    <p:sldId id="258" r:id="rId8"/>
    <p:sldId id="308" r:id="rId9"/>
    <p:sldId id="283" r:id="rId10"/>
    <p:sldId id="289" r:id="rId11"/>
    <p:sldId id="260" r:id="rId12"/>
    <p:sldId id="259" r:id="rId13"/>
    <p:sldId id="261" r:id="rId14"/>
    <p:sldId id="262" r:id="rId15"/>
    <p:sldId id="294" r:id="rId16"/>
    <p:sldId id="280" r:id="rId17"/>
    <p:sldId id="264" r:id="rId18"/>
    <p:sldId id="265" r:id="rId19"/>
    <p:sldId id="290" r:id="rId20"/>
    <p:sldId id="301" r:id="rId21"/>
    <p:sldId id="266" r:id="rId22"/>
    <p:sldId id="268" r:id="rId23"/>
    <p:sldId id="269" r:id="rId24"/>
    <p:sldId id="295" r:id="rId25"/>
    <p:sldId id="291" r:id="rId26"/>
    <p:sldId id="296" r:id="rId27"/>
    <p:sldId id="297" r:id="rId28"/>
    <p:sldId id="298" r:id="rId29"/>
    <p:sldId id="271" r:id="rId30"/>
    <p:sldId id="272" r:id="rId31"/>
    <p:sldId id="273" r:id="rId32"/>
    <p:sldId id="274" r:id="rId33"/>
    <p:sldId id="277" r:id="rId34"/>
    <p:sldId id="278" r:id="rId35"/>
    <p:sldId id="279" r:id="rId36"/>
    <p:sldId id="281" r:id="rId37"/>
    <p:sldId id="292" r:id="rId38"/>
    <p:sldId id="302" r:id="rId39"/>
    <p:sldId id="303" r:id="rId40"/>
    <p:sldId id="299" r:id="rId41"/>
    <p:sldId id="300" r:id="rId42"/>
    <p:sldId id="304" r:id="rId43"/>
    <p:sldId id="30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663" autoAdjust="0"/>
  </p:normalViewPr>
  <p:slideViewPr>
    <p:cSldViewPr>
      <p:cViewPr varScale="1">
        <p:scale>
          <a:sx n="62" d="100"/>
          <a:sy n="62" d="100"/>
        </p:scale>
        <p:origin x="-158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DEA04-E218-45F9-BC8E-D8EBD4E4FE8F}" type="datetimeFigureOut">
              <a:rPr lang="en-US" smtClean="0"/>
              <a:pPr/>
              <a:t>5/22/2018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FAC6F-0038-42E4-8947-241B69F232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 and complex D-TGA</a:t>
            </a:r>
          </a:p>
          <a:p>
            <a:r>
              <a:rPr lang="en-US" dirty="0" smtClean="0"/>
              <a:t>About 50% are Complex D-TGA</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en-IN" dirty="0" smtClean="0"/>
              <a:t>In the presence of aortopulmonary transposition, the right</a:t>
            </a:r>
            <a:r>
              <a:rPr lang="en-IN" baseline="0" dirty="0" smtClean="0"/>
              <a:t> </a:t>
            </a:r>
            <a:r>
              <a:rPr lang="en-IN" dirty="0" smtClean="0"/>
              <a:t>ventricle, which ejects into the aorta, is confronted</a:t>
            </a:r>
          </a:p>
          <a:p>
            <a:pPr algn="just"/>
            <a:r>
              <a:rPr lang="en-IN" dirty="0" smtClean="0"/>
              <a:t>a greater </a:t>
            </a:r>
            <a:r>
              <a:rPr lang="en-IN" dirty="0" err="1" smtClean="0"/>
              <a:t>afterload</a:t>
            </a:r>
            <a:r>
              <a:rPr lang="en-IN" dirty="0" smtClean="0"/>
              <a:t> and initially its stroke volume will fall. End-diastolic volume and pressure</a:t>
            </a:r>
            <a:r>
              <a:rPr lang="en-IN" baseline="0" dirty="0" smtClean="0"/>
              <a:t> </a:t>
            </a:r>
            <a:r>
              <a:rPr lang="en-IN" dirty="0" smtClean="0"/>
              <a:t>will be elevated to raise stroke volume and the right</a:t>
            </a:r>
            <a:r>
              <a:rPr lang="en-IN" baseline="0" dirty="0" smtClean="0"/>
              <a:t> </a:t>
            </a:r>
            <a:r>
              <a:rPr lang="en-IN" dirty="0" smtClean="0"/>
              <a:t>atrial a wave will increase. The decrease in pulmonary vascular resistance associated with ventilation will reduce the </a:t>
            </a:r>
            <a:r>
              <a:rPr lang="en-IN" dirty="0" err="1" smtClean="0"/>
              <a:t>afterload</a:t>
            </a:r>
            <a:r>
              <a:rPr lang="en-IN" dirty="0" smtClean="0"/>
              <a:t> on the left ventricle,</a:t>
            </a:r>
            <a:r>
              <a:rPr lang="en-IN" baseline="0" dirty="0" smtClean="0"/>
              <a:t> </a:t>
            </a:r>
            <a:r>
              <a:rPr lang="en-IN" dirty="0" smtClean="0"/>
              <a:t>allowing a greater stroke volume into the pulmonary artery. If the ductus arteriosus remains</a:t>
            </a:r>
            <a:r>
              <a:rPr lang="en-IN" baseline="0" dirty="0" smtClean="0"/>
              <a:t> </a:t>
            </a:r>
            <a:r>
              <a:rPr lang="en-IN" dirty="0" smtClean="0"/>
              <a:t>open, the fetal flow pattern will be reversed and</a:t>
            </a:r>
            <a:r>
              <a:rPr lang="en-IN" baseline="0" dirty="0" smtClean="0"/>
              <a:t> </a:t>
            </a:r>
            <a:r>
              <a:rPr lang="en-IN" dirty="0" smtClean="0"/>
              <a:t>blood will flow from the aorta to the pulmonary</a:t>
            </a:r>
            <a:r>
              <a:rPr lang="en-IN" baseline="0" dirty="0" smtClean="0"/>
              <a:t> </a:t>
            </a:r>
            <a:r>
              <a:rPr lang="en-IN" dirty="0" smtClean="0"/>
              <a:t>artery, the quantity of flow being determined by the</a:t>
            </a:r>
            <a:r>
              <a:rPr lang="en-IN" baseline="0" dirty="0" smtClean="0"/>
              <a:t> </a:t>
            </a:r>
            <a:r>
              <a:rPr lang="en-IN" dirty="0" smtClean="0"/>
              <a:t>size of the ductus and the pulmonary arterial and</a:t>
            </a:r>
            <a:r>
              <a:rPr lang="en-IN" baseline="0" dirty="0" smtClean="0"/>
              <a:t> </a:t>
            </a:r>
            <a:r>
              <a:rPr lang="en-IN" dirty="0" smtClean="0"/>
              <a:t>aortic pressures. </a:t>
            </a:r>
          </a:p>
          <a:p>
            <a:pPr algn="just"/>
            <a:endParaRPr lang="en-IN" dirty="0" smtClean="0"/>
          </a:p>
          <a:p>
            <a:pPr algn="just"/>
            <a:r>
              <a:rPr lang="en-IN" dirty="0" smtClean="0"/>
              <a:t>If the ductus is</a:t>
            </a:r>
            <a:r>
              <a:rPr lang="en-IN" baseline="0" dirty="0" smtClean="0"/>
              <a:t> </a:t>
            </a:r>
            <a:r>
              <a:rPr lang="en-IN" dirty="0" smtClean="0"/>
              <a:t>widely patent and pulmonary arterial and aortic</a:t>
            </a:r>
            <a:r>
              <a:rPr lang="en-IN" baseline="0" dirty="0" smtClean="0"/>
              <a:t> </a:t>
            </a:r>
            <a:r>
              <a:rPr lang="en-IN" dirty="0" smtClean="0"/>
              <a:t>pressures are the same, the flow will be determined</a:t>
            </a:r>
            <a:r>
              <a:rPr lang="en-IN" baseline="0" dirty="0" smtClean="0"/>
              <a:t> </a:t>
            </a:r>
            <a:r>
              <a:rPr lang="en-IN" dirty="0" smtClean="0"/>
              <a:t>by relative resistance in the pulmonary and systemic circulations. In the early postnatal period,</a:t>
            </a:r>
            <a:r>
              <a:rPr lang="en-IN" baseline="0" dirty="0" smtClean="0"/>
              <a:t> </a:t>
            </a:r>
            <a:r>
              <a:rPr lang="en-IN" dirty="0" smtClean="0"/>
              <a:t>while pulmonary vascular resistance is still relatively high, pulmonary blood flow as well as the</a:t>
            </a:r>
            <a:r>
              <a:rPr lang="en-IN" baseline="0" dirty="0" smtClean="0"/>
              <a:t> </a:t>
            </a:r>
            <a:r>
              <a:rPr lang="en-IN" dirty="0" smtClean="0"/>
              <a:t>ductus shunt are not very large, but with further</a:t>
            </a:r>
            <a:r>
              <a:rPr lang="en-IN" baseline="0" dirty="0" smtClean="0"/>
              <a:t> </a:t>
            </a:r>
            <a:r>
              <a:rPr lang="en-IN" dirty="0" smtClean="0"/>
              <a:t>maturation of the pulmonary vasculature, an</a:t>
            </a:r>
            <a:r>
              <a:rPr lang="en-IN" baseline="0" dirty="0" smtClean="0"/>
              <a:t> </a:t>
            </a:r>
            <a:r>
              <a:rPr lang="en-IN" dirty="0" smtClean="0"/>
              <a:t>increasing pulmonary blood flow will develop.</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29</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N" dirty="0" smtClean="0"/>
              <a:t>In the early postnatal period, while PVR is still elevated, only a small shunt will occur from the right to the left ventricle.</a:t>
            </a:r>
          </a:p>
          <a:p>
            <a:r>
              <a:rPr lang="en-IN" dirty="0" smtClean="0"/>
              <a:t>As pulmonary vascular resistance falls, right-to-left</a:t>
            </a:r>
            <a:r>
              <a:rPr lang="en-IN" baseline="0" dirty="0" smtClean="0"/>
              <a:t> </a:t>
            </a:r>
            <a:r>
              <a:rPr lang="en-IN" dirty="0" smtClean="0"/>
              <a:t>ventricular shunting will increase, raising pulmonary blood flow and left atrial as well as left ventricular diastolic pressure. Left-to-right atrial flow</a:t>
            </a:r>
            <a:r>
              <a:rPr lang="en-IN" baseline="0" dirty="0" smtClean="0"/>
              <a:t> </a:t>
            </a:r>
            <a:r>
              <a:rPr lang="en-IN" dirty="0" smtClean="0"/>
              <a:t>of blood is necessary to establish bidirectional</a:t>
            </a:r>
            <a:r>
              <a:rPr lang="en-IN" baseline="0" dirty="0" smtClean="0"/>
              <a:t> </a:t>
            </a:r>
            <a:r>
              <a:rPr lang="en-IN" dirty="0" smtClean="0"/>
              <a:t>shunting. Although some left-to-right ventricular</a:t>
            </a:r>
            <a:r>
              <a:rPr lang="en-IN" baseline="0" dirty="0" smtClean="0"/>
              <a:t> </a:t>
            </a:r>
            <a:r>
              <a:rPr lang="en-IN" dirty="0" smtClean="0"/>
              <a:t>shunt will develop as left ventricular diastolic pressure increases, it is limited because at the low pressures in diastole, only a small shunt will occur</a:t>
            </a:r>
            <a:r>
              <a:rPr lang="en-IN" baseline="0" dirty="0" smtClean="0"/>
              <a:t> </a:t>
            </a:r>
            <a:r>
              <a:rPr lang="en-IN" dirty="0" smtClean="0"/>
              <a:t>through the small defect. As described above for the</a:t>
            </a:r>
            <a:r>
              <a:rPr lang="en-IN" baseline="0" dirty="0" smtClean="0"/>
              <a:t> </a:t>
            </a:r>
            <a:r>
              <a:rPr lang="en-IN" dirty="0" smtClean="0"/>
              <a:t>ductus arteriosus, if the foramen ovale</a:t>
            </a:r>
            <a:r>
              <a:rPr lang="en-IN" baseline="0" dirty="0" smtClean="0"/>
              <a:t> </a:t>
            </a:r>
            <a:r>
              <a:rPr lang="en-IN" dirty="0" smtClean="0"/>
              <a:t>does not permit adequate flow from the left to the</a:t>
            </a:r>
            <a:r>
              <a:rPr lang="en-IN" baseline="0" dirty="0" smtClean="0"/>
              <a:t> </a:t>
            </a:r>
            <a:r>
              <a:rPr lang="en-IN" dirty="0" smtClean="0"/>
              <a:t>right atrium, left atrial and pulmonary venous</a:t>
            </a:r>
            <a:r>
              <a:rPr lang="en-IN" baseline="0" dirty="0" smtClean="0"/>
              <a:t> </a:t>
            </a:r>
            <a:r>
              <a:rPr lang="en-IN" dirty="0" smtClean="0"/>
              <a:t>pressures will increase and pulmonary edema may</a:t>
            </a:r>
            <a:r>
              <a:rPr lang="en-IN" baseline="0" dirty="0" smtClean="0"/>
              <a:t> </a:t>
            </a:r>
            <a:r>
              <a:rPr lang="en-IN" dirty="0" smtClean="0"/>
              <a:t>develop. The tendency is for the size of the ventricular septal defect to decrease over time, and this</a:t>
            </a:r>
            <a:r>
              <a:rPr lang="en-IN" baseline="0" dirty="0" smtClean="0"/>
              <a:t> </a:t>
            </a:r>
            <a:r>
              <a:rPr lang="en-IN" dirty="0" smtClean="0"/>
              <a:t>will result in a fall in arterial oxygen saturation.</a:t>
            </a:r>
          </a:p>
          <a:p>
            <a:endParaRPr lang="en-IN" dirty="0" smtClean="0"/>
          </a:p>
          <a:p>
            <a:r>
              <a:rPr lang="en-IN" dirty="0" smtClean="0"/>
              <a:t>A ventricular septal defect of moderate size may</a:t>
            </a:r>
            <a:r>
              <a:rPr lang="en-IN" baseline="0" dirty="0" smtClean="0"/>
              <a:t> </a:t>
            </a:r>
            <a:r>
              <a:rPr lang="en-IN" dirty="0" smtClean="0"/>
              <a:t>permit somewhat greater bidirectional mixing, with</a:t>
            </a:r>
            <a:r>
              <a:rPr lang="en-IN" baseline="0" dirty="0" smtClean="0"/>
              <a:t> </a:t>
            </a:r>
            <a:r>
              <a:rPr lang="en-IN" dirty="0" smtClean="0"/>
              <a:t>less hypoxemia. A spectrum thus exists between the</a:t>
            </a:r>
            <a:r>
              <a:rPr lang="en-IN" baseline="0" dirty="0" smtClean="0"/>
              <a:t> </a:t>
            </a:r>
            <a:r>
              <a:rPr lang="en-IN" dirty="0" smtClean="0"/>
              <a:t>infants with very small or insignificant ventricular</a:t>
            </a:r>
            <a:r>
              <a:rPr lang="en-IN" baseline="0" dirty="0" smtClean="0"/>
              <a:t> </a:t>
            </a:r>
            <a:r>
              <a:rPr lang="en-IN" dirty="0" smtClean="0"/>
              <a:t>septal defects and those with very large ventricular</a:t>
            </a:r>
            <a:r>
              <a:rPr lang="en-IN" baseline="0" dirty="0" smtClean="0"/>
              <a:t> </a:t>
            </a:r>
            <a:r>
              <a:rPr lang="en-IN" dirty="0" smtClean="0"/>
              <a:t>defects.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30</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IN" dirty="0" smtClean="0"/>
              <a:t>When a large VSD is present,</a:t>
            </a:r>
            <a:r>
              <a:rPr lang="en-IN" baseline="0" dirty="0" smtClean="0"/>
              <a:t> </a:t>
            </a:r>
            <a:r>
              <a:rPr lang="en-IN" dirty="0" smtClean="0"/>
              <a:t>shunting between the pulmonary and systemic circulation may be so effective that only minimal systemic</a:t>
            </a:r>
            <a:r>
              <a:rPr lang="en-IN" baseline="0" dirty="0" smtClean="0"/>
              <a:t> </a:t>
            </a:r>
            <a:r>
              <a:rPr lang="en-IN" dirty="0" smtClean="0"/>
              <a:t>arterial hypoxemia occurs, but severe cardiac failure</a:t>
            </a:r>
            <a:r>
              <a:rPr lang="en-IN" baseline="0" dirty="0" smtClean="0"/>
              <a:t> </a:t>
            </a:r>
            <a:r>
              <a:rPr lang="en-IN" dirty="0" smtClean="0"/>
              <a:t>is often encountered. The development of cardiac</a:t>
            </a:r>
            <a:r>
              <a:rPr lang="en-IN" baseline="0" dirty="0" smtClean="0"/>
              <a:t> </a:t>
            </a:r>
            <a:r>
              <a:rPr lang="en-IN" dirty="0" smtClean="0"/>
              <a:t>failure is primarily dependent on the relationship</a:t>
            </a:r>
            <a:r>
              <a:rPr lang="en-IN" baseline="0" dirty="0" smtClean="0"/>
              <a:t> </a:t>
            </a:r>
            <a:r>
              <a:rPr lang="en-IN" dirty="0" smtClean="0"/>
              <a:t>of pulmonary and systemic vascular resistances.</a:t>
            </a:r>
          </a:p>
          <a:p>
            <a:endParaRPr lang="en-US" dirty="0" smtClean="0"/>
          </a:p>
          <a:p>
            <a:r>
              <a:rPr lang="en-IN" dirty="0" smtClean="0"/>
              <a:t>The presence of a large ventricular septal defect</a:t>
            </a:r>
            <a:r>
              <a:rPr lang="en-IN" baseline="0" dirty="0" smtClean="0"/>
              <a:t> </a:t>
            </a:r>
            <a:r>
              <a:rPr lang="en-IN" dirty="0" smtClean="0"/>
              <a:t>will maintain left ventricular and pulmonary arterial systolic pressures at systemic levels. This will delay the postnatal fall in pulmonary vascular</a:t>
            </a:r>
            <a:r>
              <a:rPr lang="en-IN" baseline="0" dirty="0" smtClean="0"/>
              <a:t> </a:t>
            </a:r>
            <a:r>
              <a:rPr lang="en-IN" dirty="0" smtClean="0"/>
              <a:t>resistance and the child will be subject to the risk of</a:t>
            </a:r>
            <a:r>
              <a:rPr lang="en-IN" baseline="0" dirty="0" smtClean="0"/>
              <a:t> </a:t>
            </a:r>
            <a:r>
              <a:rPr lang="en-IN" dirty="0" smtClean="0"/>
              <a:t>developing a</a:t>
            </a:r>
            <a:r>
              <a:rPr lang="en-IN" baseline="0" dirty="0" smtClean="0"/>
              <a:t> </a:t>
            </a:r>
            <a:r>
              <a:rPr lang="en-IN" dirty="0" smtClean="0"/>
              <a:t>subsequent increase in pulmonary</a:t>
            </a:r>
            <a:r>
              <a:rPr lang="en-IN" baseline="0" dirty="0" smtClean="0"/>
              <a:t> </a:t>
            </a:r>
            <a:r>
              <a:rPr lang="en-IN" dirty="0" smtClean="0"/>
              <a:t>vascular resistance with permanent pulmonary vascular obstructive changes. The</a:t>
            </a:r>
            <a:r>
              <a:rPr lang="en-IN" baseline="0" dirty="0" smtClean="0"/>
              <a:t> </a:t>
            </a:r>
            <a:r>
              <a:rPr lang="en-IN" dirty="0" smtClean="0"/>
              <a:t>increase in pulmonary vascular resistance causes a</a:t>
            </a:r>
            <a:r>
              <a:rPr lang="en-IN" baseline="0" dirty="0" smtClean="0"/>
              <a:t> </a:t>
            </a:r>
            <a:r>
              <a:rPr lang="en-IN" dirty="0" smtClean="0"/>
              <a:t>decrease in pulmonary blood flow and relief from</a:t>
            </a:r>
            <a:r>
              <a:rPr lang="en-IN" baseline="0" dirty="0" smtClean="0"/>
              <a:t> </a:t>
            </a:r>
            <a:r>
              <a:rPr lang="en-IN" dirty="0" smtClean="0"/>
              <a:t>cardiac failure but also a decrease in arterial oxygen</a:t>
            </a:r>
            <a:r>
              <a:rPr lang="en-IN" baseline="0" dirty="0" smtClean="0"/>
              <a:t> </a:t>
            </a:r>
            <a:r>
              <a:rPr lang="en-IN" dirty="0" smtClean="0"/>
              <a:t>saturation. </a:t>
            </a:r>
          </a:p>
          <a:p>
            <a:endParaRPr lang="en-IN" dirty="0" smtClean="0"/>
          </a:p>
          <a:p>
            <a:r>
              <a:rPr lang="en-IN" dirty="0" smtClean="0"/>
              <a:t>Progressive increase in pulmonary vascular resistance usually develops at a much younger</a:t>
            </a:r>
            <a:r>
              <a:rPr lang="en-IN" baseline="0" dirty="0" smtClean="0"/>
              <a:t> </a:t>
            </a:r>
            <a:r>
              <a:rPr lang="en-IN" dirty="0" smtClean="0"/>
              <a:t>age than in individuals with ventricular septal</a:t>
            </a:r>
            <a:r>
              <a:rPr lang="en-IN" baseline="0" dirty="0" smtClean="0"/>
              <a:t> </a:t>
            </a:r>
            <a:r>
              <a:rPr lang="en-IN" dirty="0" smtClean="0"/>
              <a:t>defect alone. Not infrequently, pulmonary vascular</a:t>
            </a:r>
            <a:r>
              <a:rPr lang="en-IN" baseline="0" dirty="0" smtClean="0"/>
              <a:t> </a:t>
            </a:r>
            <a:r>
              <a:rPr lang="en-IN" dirty="0" smtClean="0"/>
              <a:t>changes are already present by 3– 4 months of age</a:t>
            </a:r>
            <a:r>
              <a:rPr lang="en-IN" baseline="0" dirty="0" smtClean="0"/>
              <a:t> </a:t>
            </a:r>
            <a:r>
              <a:rPr lang="en-IN" dirty="0" smtClean="0"/>
              <a:t>and significant</a:t>
            </a:r>
            <a:r>
              <a:rPr lang="en-IN" baseline="0" dirty="0" smtClean="0"/>
              <a:t> </a:t>
            </a:r>
            <a:r>
              <a:rPr lang="en-IN" dirty="0" smtClean="0"/>
              <a:t>changes are almost always present</a:t>
            </a:r>
            <a:r>
              <a:rPr lang="en-IN" baseline="0" dirty="0" smtClean="0"/>
              <a:t> </a:t>
            </a:r>
            <a:r>
              <a:rPr lang="en-IN" dirty="0" smtClean="0"/>
              <a:t>by 1 year of age. The reason for the earlier onset of</a:t>
            </a:r>
            <a:r>
              <a:rPr lang="en-IN" baseline="0" dirty="0" smtClean="0"/>
              <a:t> </a:t>
            </a:r>
            <a:r>
              <a:rPr lang="en-IN" dirty="0" smtClean="0"/>
              <a:t>pulmonary vascular obstruction in infants with</a:t>
            </a:r>
            <a:r>
              <a:rPr lang="en-IN" baseline="0" dirty="0" smtClean="0"/>
              <a:t> </a:t>
            </a:r>
            <a:r>
              <a:rPr lang="en-IN" dirty="0" smtClean="0"/>
              <a:t>transposition and a large ventricular septal defect is</a:t>
            </a:r>
            <a:r>
              <a:rPr lang="en-IN" baseline="0" dirty="0" smtClean="0"/>
              <a:t> </a:t>
            </a:r>
            <a:r>
              <a:rPr lang="en-IN" dirty="0" smtClean="0"/>
              <a:t>not known. </a:t>
            </a:r>
            <a:r>
              <a:rPr lang="en-IN" dirty="0" smtClean="0">
                <a:solidFill>
                  <a:schemeClr val="accent2">
                    <a:lumMod val="60000"/>
                    <a:lumOff val="40000"/>
                  </a:schemeClr>
                </a:solidFill>
              </a:rPr>
              <a:t>One possible explanation is that the</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main pulmonary artery is</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short and the kinetic</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forces of left ventricular ejection may be more readily transmitted to the peripheral vessels, creating</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greater</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shear forces. </a:t>
            </a:r>
          </a:p>
          <a:p>
            <a:endParaRPr lang="en-US" dirty="0" smtClean="0"/>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31</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Cardiac</a:t>
            </a:r>
            <a:r>
              <a:rPr lang="en-IN" baseline="0" dirty="0" smtClean="0"/>
              <a:t> </a:t>
            </a:r>
            <a:r>
              <a:rPr lang="en-IN" dirty="0" smtClean="0"/>
              <a:t>enlargement is not usually present and cardiac failure does not usually occur. If pulmonary flow and</a:t>
            </a:r>
            <a:r>
              <a:rPr lang="en-IN" baseline="0" dirty="0" smtClean="0"/>
              <a:t> </a:t>
            </a:r>
            <a:r>
              <a:rPr lang="en-IN" dirty="0" smtClean="0"/>
              <a:t>bronchial flow are adequate to prevent severe</a:t>
            </a:r>
            <a:r>
              <a:rPr lang="en-IN" baseline="0" dirty="0" smtClean="0"/>
              <a:t> </a:t>
            </a:r>
            <a:r>
              <a:rPr lang="en-IN" dirty="0" smtClean="0"/>
              <a:t>hypoxemia, these patients may tolerate the lesion</a:t>
            </a:r>
            <a:r>
              <a:rPr lang="en-IN" baseline="0" dirty="0" smtClean="0"/>
              <a:t> </a:t>
            </a:r>
            <a:r>
              <a:rPr lang="en-IN" dirty="0" smtClean="0"/>
              <a:t>well and may survive for many years without </a:t>
            </a:r>
            <a:r>
              <a:rPr lang="en-IN" baseline="0" dirty="0" smtClean="0"/>
              <a:t> </a:t>
            </a:r>
            <a:r>
              <a:rPr lang="en-IN" dirty="0" smtClean="0"/>
              <a:t>treatment</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32</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Preoperative </a:t>
            </a:r>
            <a:r>
              <a:rPr lang="en-IN" dirty="0" err="1" smtClean="0"/>
              <a:t>transvenous</a:t>
            </a:r>
            <a:r>
              <a:rPr lang="en-IN" dirty="0" smtClean="0"/>
              <a:t> descending </a:t>
            </a:r>
            <a:r>
              <a:rPr lang="en-IN" dirty="0" err="1" smtClean="0"/>
              <a:t>aortogram</a:t>
            </a:r>
            <a:r>
              <a:rPr lang="en-IN" dirty="0" smtClean="0"/>
              <a:t> in a neonate with TGA/IVS showing enlarged bronchial arteries (following the right main stem bronchus) to the right </a:t>
            </a:r>
            <a:r>
              <a:rPr lang="en-IN" sz="2400" kern="1200" dirty="0" smtClean="0">
                <a:solidFill>
                  <a:schemeClr val="tx1"/>
                </a:solidFill>
                <a:latin typeface="Times New Roman" pitchFamily="18" charset="0"/>
                <a:ea typeface="+mn-ea"/>
                <a:cs typeface="Times New Roman" pitchFamily="18" charset="0"/>
              </a:rPr>
              <a:t>lung</a:t>
            </a:r>
            <a:endParaRPr lang="en-IN" sz="24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58B37E26-B709-4321-AB4F-48B16FE4B552}" type="slidenum">
              <a:rPr lang="en-IN" smtClean="0"/>
              <a:pPr/>
              <a:t>35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D-TGA prior to surgical repair is physiologically uncorrected, which means that the systemic and pulmonary circulations are parallel circuits. Deoxygenated systemic venous blood drains appropriately into the right atrium and then is pumped from the right ventricle back to the systemic circulation via the aorta. Oxygenated pulmonary venous blood returns to the left atrium and ventricle, and is then </a:t>
            </a:r>
            <a:r>
              <a:rPr lang="en-IN" dirty="0" err="1" smtClean="0"/>
              <a:t>recirculated</a:t>
            </a:r>
            <a:r>
              <a:rPr lang="en-IN" dirty="0" smtClean="0"/>
              <a:t> to the lungs via the pulmonary artery </a:t>
            </a:r>
          </a:p>
          <a:p>
            <a:endParaRPr lang="en-IN" dirty="0" smtClean="0"/>
          </a:p>
          <a:p>
            <a:r>
              <a:rPr lang="en-IN" dirty="0" smtClean="0"/>
              <a:t>This circulation is incompatible with life unless there is communication between the two parallel circuits. Mixing can occur either </a:t>
            </a:r>
            <a:r>
              <a:rPr lang="en-IN" b="1" dirty="0" smtClean="0"/>
              <a:t>intracardiac </a:t>
            </a:r>
            <a:r>
              <a:rPr lang="en-IN" dirty="0" smtClean="0"/>
              <a:t>across a patent foramen ovale or a ventricular or atrial septal defect (VSD or ASD), or via </a:t>
            </a:r>
            <a:r>
              <a:rPr lang="en-IN" b="1" dirty="0" smtClean="0"/>
              <a:t>extracardiac </a:t>
            </a:r>
            <a:r>
              <a:rPr lang="en-IN" dirty="0" smtClean="0"/>
              <a:t>connections including a patent ductus arteriosus (PDA) or the </a:t>
            </a:r>
            <a:r>
              <a:rPr lang="en-IN" dirty="0" err="1" smtClean="0"/>
              <a:t>bronchopulmonary</a:t>
            </a:r>
            <a:r>
              <a:rPr lang="en-IN" dirty="0" smtClean="0"/>
              <a:t> collateral circulation.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Brain and heart — Blood flowing through the coronary and carotid arteries has a high degree of oxygen saturation because oxygenated blood from the umbilical vein flows to the right atrium (via the </a:t>
            </a:r>
            <a:r>
              <a:rPr lang="en-IN" dirty="0" err="1" smtClean="0"/>
              <a:t>ductus</a:t>
            </a:r>
            <a:r>
              <a:rPr lang="en-IN" dirty="0" smtClean="0"/>
              <a:t> </a:t>
            </a:r>
            <a:r>
              <a:rPr lang="en-IN" dirty="0" err="1" smtClean="0"/>
              <a:t>venosus</a:t>
            </a:r>
            <a:r>
              <a:rPr lang="en-IN" dirty="0" smtClean="0"/>
              <a:t> and inferior vena cava) and is shunted through the foramen </a:t>
            </a:r>
            <a:r>
              <a:rPr lang="en-IN" dirty="0" err="1" smtClean="0"/>
              <a:t>ovale</a:t>
            </a:r>
            <a:r>
              <a:rPr lang="en-IN" dirty="0" smtClean="0"/>
              <a:t> to the left side of the heart and aorta. This shunting is achieved through differential velocities of incoming venous blood streams and directing of oxygenated blood to the foramen </a:t>
            </a:r>
            <a:r>
              <a:rPr lang="en-IN" dirty="0" err="1" smtClean="0"/>
              <a:t>ovale</a:t>
            </a:r>
            <a:r>
              <a:rPr lang="en-IN" dirty="0" smtClean="0"/>
              <a:t>. This reduces mixing of oxygenated blood with deoxygenated blood entering the right atrium from the superior vena cava. The deoxygenated blood is directed toward the right ventricle and shunted through the ductus arteriosus to the aorta but distal to the origin of the carotid and coronary arteries. </a:t>
            </a:r>
          </a:p>
          <a:p>
            <a:endParaRPr lang="en-US" dirty="0" smtClean="0"/>
          </a:p>
          <a:p>
            <a:r>
              <a:rPr lang="en-IN" dirty="0" smtClean="0">
                <a:solidFill>
                  <a:srgbClr val="0000FF"/>
                </a:solidFill>
              </a:rPr>
              <a:t>Aortopulmonary transposition is compatible with fetal survival and normal body growth and</a:t>
            </a:r>
            <a:r>
              <a:rPr lang="en-IN" baseline="0" dirty="0" smtClean="0">
                <a:solidFill>
                  <a:srgbClr val="0000FF"/>
                </a:solidFill>
              </a:rPr>
              <a:t> </a:t>
            </a:r>
            <a:r>
              <a:rPr lang="en-IN" dirty="0" smtClean="0">
                <a:solidFill>
                  <a:srgbClr val="0000FF"/>
                </a:solidFill>
              </a:rPr>
              <a:t>development. There is no evidence that there is a</a:t>
            </a:r>
            <a:r>
              <a:rPr lang="en-IN" baseline="0" dirty="0" smtClean="0">
                <a:solidFill>
                  <a:srgbClr val="0000FF"/>
                </a:solidFill>
              </a:rPr>
              <a:t> </a:t>
            </a:r>
            <a:r>
              <a:rPr lang="en-IN" dirty="0" smtClean="0">
                <a:solidFill>
                  <a:srgbClr val="0000FF"/>
                </a:solidFill>
              </a:rPr>
              <a:t>significantly high incidence of aortopulmonary</a:t>
            </a:r>
            <a:r>
              <a:rPr lang="en-IN" baseline="0" dirty="0" smtClean="0">
                <a:solidFill>
                  <a:srgbClr val="0000FF"/>
                </a:solidFill>
              </a:rPr>
              <a:t> </a:t>
            </a:r>
            <a:r>
              <a:rPr lang="en-IN" dirty="0" smtClean="0">
                <a:solidFill>
                  <a:srgbClr val="0000FF"/>
                </a:solidFill>
              </a:rPr>
              <a:t>transposition in stillbirths. The gestational development of the fetus also appears to be normal in</a:t>
            </a:r>
            <a:r>
              <a:rPr lang="en-IN" baseline="0" dirty="0" smtClean="0">
                <a:solidFill>
                  <a:srgbClr val="0000FF"/>
                </a:solidFill>
              </a:rPr>
              <a:t> </a:t>
            </a:r>
            <a:r>
              <a:rPr lang="en-IN" dirty="0" smtClean="0">
                <a:solidFill>
                  <a:srgbClr val="0000FF"/>
                </a:solidFill>
              </a:rPr>
              <a:t>most cases; in fact, there   is a tendency for these</a:t>
            </a:r>
            <a:r>
              <a:rPr lang="en-IN" baseline="0" dirty="0" smtClean="0">
                <a:solidFill>
                  <a:srgbClr val="0000FF"/>
                </a:solidFill>
              </a:rPr>
              <a:t> </a:t>
            </a:r>
            <a:r>
              <a:rPr lang="en-IN" dirty="0" smtClean="0">
                <a:solidFill>
                  <a:srgbClr val="0000FF"/>
                </a:solidFill>
              </a:rPr>
              <a:t>infants to be rather large and heavy at birth. This</a:t>
            </a:r>
            <a:r>
              <a:rPr lang="en-IN" baseline="0" dirty="0" smtClean="0">
                <a:solidFill>
                  <a:srgbClr val="0000FF"/>
                </a:solidFill>
              </a:rPr>
              <a:t> </a:t>
            </a:r>
            <a:r>
              <a:rPr lang="en-IN" dirty="0" smtClean="0">
                <a:solidFill>
                  <a:srgbClr val="0000FF"/>
                </a:solidFill>
              </a:rPr>
              <a:t>relatively normal development of the fetus is</a:t>
            </a:r>
            <a:r>
              <a:rPr lang="en-IN" baseline="0" dirty="0" smtClean="0">
                <a:solidFill>
                  <a:srgbClr val="0000FF"/>
                </a:solidFill>
              </a:rPr>
              <a:t> </a:t>
            </a:r>
            <a:r>
              <a:rPr lang="en-IN" dirty="0" smtClean="0">
                <a:solidFill>
                  <a:srgbClr val="0000FF"/>
                </a:solidFill>
              </a:rPr>
              <a:t>related to the presence of the foramen ovale and the</a:t>
            </a:r>
            <a:r>
              <a:rPr lang="en-IN" baseline="0" dirty="0" smtClean="0">
                <a:solidFill>
                  <a:srgbClr val="0000FF"/>
                </a:solidFill>
              </a:rPr>
              <a:t> </a:t>
            </a:r>
            <a:r>
              <a:rPr lang="en-IN" dirty="0" smtClean="0">
                <a:solidFill>
                  <a:srgbClr val="0000FF"/>
                </a:solidFill>
              </a:rPr>
              <a:t>ductus arteriosus.</a:t>
            </a:r>
            <a:endParaRPr lang="en-US" dirty="0" smtClean="0">
              <a:solidFill>
                <a:srgbClr val="0000FF"/>
              </a:solidFill>
            </a:endParaRP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11</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Brain and heart — Blood flowing through the coronary and carotid arteries has a high degree of oxygen saturation because oxygenated blood from the umbilical vein flows to the right atrium (via the </a:t>
            </a:r>
            <a:r>
              <a:rPr lang="en-IN" dirty="0" err="1" smtClean="0"/>
              <a:t>ductus</a:t>
            </a:r>
            <a:r>
              <a:rPr lang="en-IN" dirty="0" smtClean="0"/>
              <a:t> </a:t>
            </a:r>
            <a:r>
              <a:rPr lang="en-IN" dirty="0" err="1" smtClean="0"/>
              <a:t>venosus</a:t>
            </a:r>
            <a:r>
              <a:rPr lang="en-IN" dirty="0" smtClean="0"/>
              <a:t> and inferior vena cava) and is shunted through the foramen </a:t>
            </a:r>
            <a:r>
              <a:rPr lang="en-IN" dirty="0" err="1" smtClean="0"/>
              <a:t>ovale</a:t>
            </a:r>
            <a:r>
              <a:rPr lang="en-IN" dirty="0" smtClean="0"/>
              <a:t> to the left side of the heart and aorta. This shunting is achieved through differential velocities of incoming venous blood streams and directing of oxygenated blood to the foramen </a:t>
            </a:r>
            <a:r>
              <a:rPr lang="en-IN" dirty="0" err="1" smtClean="0"/>
              <a:t>ovale</a:t>
            </a:r>
            <a:r>
              <a:rPr lang="en-IN" dirty="0" smtClean="0"/>
              <a:t>. This reduces mixing of oxygenated blood with deoxygenated blood entering the right atrium from the superior vena cava. The deoxygenated blood is directed toward the right ventricle and shunted through the ductus arteriosus to the aorta but distal to the origin of the carotid and coronary arteries. </a:t>
            </a:r>
          </a:p>
          <a:p>
            <a:endParaRPr lang="en-US" dirty="0" smtClean="0"/>
          </a:p>
          <a:p>
            <a:r>
              <a:rPr lang="en-IN" dirty="0" smtClean="0">
                <a:solidFill>
                  <a:srgbClr val="0000FF"/>
                </a:solidFill>
              </a:rPr>
              <a:t>Aortopulmonary transposition is compatible with fetal survival and normal body growth and</a:t>
            </a:r>
            <a:r>
              <a:rPr lang="en-IN" baseline="0" dirty="0" smtClean="0">
                <a:solidFill>
                  <a:srgbClr val="0000FF"/>
                </a:solidFill>
              </a:rPr>
              <a:t> </a:t>
            </a:r>
            <a:r>
              <a:rPr lang="en-IN" dirty="0" smtClean="0">
                <a:solidFill>
                  <a:srgbClr val="0000FF"/>
                </a:solidFill>
              </a:rPr>
              <a:t>development. There is no evidence that there is a</a:t>
            </a:r>
            <a:r>
              <a:rPr lang="en-IN" baseline="0" dirty="0" smtClean="0">
                <a:solidFill>
                  <a:srgbClr val="0000FF"/>
                </a:solidFill>
              </a:rPr>
              <a:t> </a:t>
            </a:r>
            <a:r>
              <a:rPr lang="en-IN" dirty="0" smtClean="0">
                <a:solidFill>
                  <a:srgbClr val="0000FF"/>
                </a:solidFill>
              </a:rPr>
              <a:t>significantly high incidence of aortopulmonary</a:t>
            </a:r>
            <a:r>
              <a:rPr lang="en-IN" baseline="0" dirty="0" smtClean="0">
                <a:solidFill>
                  <a:srgbClr val="0000FF"/>
                </a:solidFill>
              </a:rPr>
              <a:t> </a:t>
            </a:r>
            <a:r>
              <a:rPr lang="en-IN" dirty="0" smtClean="0">
                <a:solidFill>
                  <a:srgbClr val="0000FF"/>
                </a:solidFill>
              </a:rPr>
              <a:t>transposition in stillbirths. The gestational development of the fetus also appears to be normal in</a:t>
            </a:r>
            <a:r>
              <a:rPr lang="en-IN" baseline="0" dirty="0" smtClean="0">
                <a:solidFill>
                  <a:srgbClr val="0000FF"/>
                </a:solidFill>
              </a:rPr>
              <a:t> </a:t>
            </a:r>
            <a:r>
              <a:rPr lang="en-IN" dirty="0" smtClean="0">
                <a:solidFill>
                  <a:srgbClr val="0000FF"/>
                </a:solidFill>
              </a:rPr>
              <a:t>most cases; in fact, there   is a tendency for these</a:t>
            </a:r>
            <a:r>
              <a:rPr lang="en-IN" baseline="0" dirty="0" smtClean="0">
                <a:solidFill>
                  <a:srgbClr val="0000FF"/>
                </a:solidFill>
              </a:rPr>
              <a:t> </a:t>
            </a:r>
            <a:r>
              <a:rPr lang="en-IN" dirty="0" smtClean="0">
                <a:solidFill>
                  <a:srgbClr val="0000FF"/>
                </a:solidFill>
              </a:rPr>
              <a:t>infants to be rather large and heavy at birth. This</a:t>
            </a:r>
            <a:r>
              <a:rPr lang="en-IN" baseline="0" dirty="0" smtClean="0">
                <a:solidFill>
                  <a:srgbClr val="0000FF"/>
                </a:solidFill>
              </a:rPr>
              <a:t> </a:t>
            </a:r>
            <a:r>
              <a:rPr lang="en-IN" dirty="0" smtClean="0">
                <a:solidFill>
                  <a:srgbClr val="0000FF"/>
                </a:solidFill>
              </a:rPr>
              <a:t>relatively normal development of the fetus is</a:t>
            </a:r>
            <a:r>
              <a:rPr lang="en-IN" baseline="0" dirty="0" smtClean="0">
                <a:solidFill>
                  <a:srgbClr val="0000FF"/>
                </a:solidFill>
              </a:rPr>
              <a:t> </a:t>
            </a:r>
            <a:r>
              <a:rPr lang="en-IN" dirty="0" smtClean="0">
                <a:solidFill>
                  <a:srgbClr val="0000FF"/>
                </a:solidFill>
              </a:rPr>
              <a:t>related to the presence of the foramen ovale and the</a:t>
            </a:r>
            <a:r>
              <a:rPr lang="en-IN" baseline="0" dirty="0" smtClean="0">
                <a:solidFill>
                  <a:srgbClr val="0000FF"/>
                </a:solidFill>
              </a:rPr>
              <a:t> </a:t>
            </a:r>
            <a:r>
              <a:rPr lang="en-IN" dirty="0" smtClean="0">
                <a:solidFill>
                  <a:srgbClr val="0000FF"/>
                </a:solidFill>
              </a:rPr>
              <a:t>ductus arteriosus.</a:t>
            </a:r>
            <a:endParaRPr lang="en-US" dirty="0" smtClean="0">
              <a:solidFill>
                <a:srgbClr val="0000FF"/>
              </a:solidFill>
            </a:endParaRP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12</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vascular resistance provided by the placenta is lower than the pulmonary capillary bed, which allows for right-to-left blood flow through the ductus arteriosus (DA) and into the descending aorta. However, one potential fetal problem is the normal flow of oxygen rich blood towards the head and neck vessels is disrupted by the inability to pump the oxygenated blood directly into the ascending aorta from the left ventricle</a:t>
            </a:r>
          </a:p>
          <a:p>
            <a:endParaRPr lang="en-US" dirty="0" smtClean="0"/>
          </a:p>
          <a:p>
            <a:r>
              <a:rPr lang="en-IN" dirty="0" smtClean="0"/>
              <a:t>Pulmonary arterial oxygen</a:t>
            </a:r>
            <a:r>
              <a:rPr lang="en-IN" baseline="0" dirty="0" smtClean="0"/>
              <a:t> </a:t>
            </a:r>
            <a:r>
              <a:rPr lang="en-IN" dirty="0" smtClean="0"/>
              <a:t>saturation is considerably greater than</a:t>
            </a:r>
            <a:r>
              <a:rPr lang="en-IN" baseline="0" dirty="0" smtClean="0"/>
              <a:t> </a:t>
            </a:r>
            <a:r>
              <a:rPr lang="en-IN" dirty="0" smtClean="0"/>
              <a:t>normal. The aorta arises from the right</a:t>
            </a:r>
            <a:r>
              <a:rPr lang="en-IN" baseline="0" dirty="0" smtClean="0"/>
              <a:t> </a:t>
            </a:r>
            <a:r>
              <a:rPr lang="en-IN" dirty="0" smtClean="0"/>
              <a:t>ventricle and oxygen saturation in the</a:t>
            </a:r>
            <a:r>
              <a:rPr lang="en-IN" baseline="0" dirty="0" smtClean="0"/>
              <a:t> </a:t>
            </a:r>
            <a:r>
              <a:rPr lang="en-IN" dirty="0" smtClean="0"/>
              <a:t>ascending aorta is less than normal.</a:t>
            </a:r>
            <a:r>
              <a:rPr lang="en-IN" baseline="0" dirty="0" smtClean="0"/>
              <a:t> </a:t>
            </a:r>
            <a:r>
              <a:rPr lang="en-IN" dirty="0" smtClean="0"/>
              <a:t>Descending aortic blood oxygen</a:t>
            </a:r>
            <a:r>
              <a:rPr lang="en-IN" baseline="0" dirty="0" smtClean="0"/>
              <a:t> </a:t>
            </a:r>
            <a:r>
              <a:rPr lang="en-IN" dirty="0" smtClean="0"/>
              <a:t>saturation is similar to that in the normal fetus.</a:t>
            </a:r>
          </a:p>
          <a:p>
            <a:r>
              <a:rPr lang="en-IN" dirty="0" smtClean="0"/>
              <a:t>The pulmonary vascular resistance, which is very</a:t>
            </a:r>
            <a:r>
              <a:rPr lang="en-IN" baseline="0" dirty="0" smtClean="0"/>
              <a:t> </a:t>
            </a:r>
            <a:r>
              <a:rPr lang="en-IN" dirty="0" smtClean="0"/>
              <a:t>sensitive to small changes in Po2, will be considerably lower than normal and thus pulmonary blood</a:t>
            </a:r>
            <a:r>
              <a:rPr lang="en-IN" baseline="0" dirty="0" smtClean="0"/>
              <a:t> </a:t>
            </a:r>
            <a:r>
              <a:rPr lang="en-IN" dirty="0" smtClean="0"/>
              <a:t>flow will be higher than normal. In the fetus, oxygen consumption of the lung is very low, so the pulmonary</a:t>
            </a:r>
            <a:r>
              <a:rPr lang="en-IN" baseline="0" dirty="0" smtClean="0"/>
              <a:t> </a:t>
            </a:r>
            <a:r>
              <a:rPr lang="en-IN" dirty="0" smtClean="0"/>
              <a:t>venous blood has a relatively high oxygen</a:t>
            </a:r>
            <a:r>
              <a:rPr lang="en-IN" baseline="0" dirty="0" smtClean="0"/>
              <a:t> </a:t>
            </a:r>
            <a:r>
              <a:rPr lang="en-IN" dirty="0" smtClean="0"/>
              <a:t>saturation and this facilitates maintenance of a very</a:t>
            </a:r>
            <a:r>
              <a:rPr lang="en-IN" baseline="0" dirty="0" smtClean="0"/>
              <a:t> </a:t>
            </a:r>
            <a:r>
              <a:rPr lang="en-IN" dirty="0" smtClean="0"/>
              <a:t>high oxygen saturation of left atrial and left ventricular blood.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13</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Depending on the afterload on each ventricle, some</a:t>
            </a:r>
            <a:r>
              <a:rPr lang="en-IN" baseline="0" dirty="0" smtClean="0"/>
              <a:t> </a:t>
            </a:r>
            <a:r>
              <a:rPr lang="en-IN" dirty="0" smtClean="0"/>
              <a:t>shunting could occur in either direction, and it is</a:t>
            </a:r>
            <a:r>
              <a:rPr lang="en-IN" baseline="0" dirty="0" smtClean="0"/>
              <a:t> </a:t>
            </a:r>
            <a:r>
              <a:rPr lang="en-IN" dirty="0" smtClean="0"/>
              <a:t>possible that bidirectional shunting could occur.</a:t>
            </a:r>
            <a:r>
              <a:rPr lang="en-IN" baseline="0" dirty="0" smtClean="0"/>
              <a:t> </a:t>
            </a:r>
            <a:r>
              <a:rPr lang="en-IN" dirty="0" smtClean="0"/>
              <a:t>The high oxygen saturation of pulmonary arterial</a:t>
            </a:r>
            <a:r>
              <a:rPr lang="en-IN" baseline="0" dirty="0" smtClean="0"/>
              <a:t> </a:t>
            </a:r>
            <a:r>
              <a:rPr lang="en-IN" dirty="0" smtClean="0"/>
              <a:t>blood will decrease pulmonary vascular resistance,</a:t>
            </a:r>
            <a:r>
              <a:rPr lang="en-IN" baseline="0" dirty="0" smtClean="0"/>
              <a:t> </a:t>
            </a:r>
            <a:r>
              <a:rPr lang="en-IN" dirty="0" smtClean="0"/>
              <a:t>and</a:t>
            </a:r>
            <a:r>
              <a:rPr lang="en-IN" baseline="0" dirty="0" smtClean="0"/>
              <a:t> </a:t>
            </a:r>
            <a:r>
              <a:rPr lang="en-IN" dirty="0" smtClean="0"/>
              <a:t>during systole blood will probably shunt from</a:t>
            </a:r>
            <a:r>
              <a:rPr lang="en-IN" baseline="0" dirty="0" smtClean="0"/>
              <a:t> </a:t>
            </a:r>
            <a:r>
              <a:rPr lang="en-IN" dirty="0" smtClean="0"/>
              <a:t>the right to the left ventricle. This will result in</a:t>
            </a:r>
            <a:r>
              <a:rPr lang="en-IN" baseline="0" dirty="0" smtClean="0"/>
              <a:t> </a:t>
            </a:r>
            <a:r>
              <a:rPr lang="en-IN" dirty="0" smtClean="0"/>
              <a:t>some decrease in Po2</a:t>
            </a:r>
            <a:r>
              <a:rPr lang="en-IN" baseline="0" dirty="0" smtClean="0"/>
              <a:t> </a:t>
            </a:r>
            <a:r>
              <a:rPr lang="en-IN" dirty="0" smtClean="0"/>
              <a:t>of blood</a:t>
            </a:r>
            <a:r>
              <a:rPr lang="en-IN" baseline="0" dirty="0" smtClean="0"/>
              <a:t> </a:t>
            </a:r>
            <a:r>
              <a:rPr lang="en-IN" dirty="0" smtClean="0"/>
              <a:t>distributed to the</a:t>
            </a:r>
            <a:r>
              <a:rPr lang="en-IN" baseline="0" dirty="0" smtClean="0"/>
              <a:t> </a:t>
            </a:r>
            <a:r>
              <a:rPr lang="en-IN" dirty="0" smtClean="0"/>
              <a:t>lungs as well as through the ductus arteriosus.</a:t>
            </a:r>
            <a:r>
              <a:rPr lang="en-IN" baseline="0" dirty="0" smtClean="0"/>
              <a:t> </a:t>
            </a:r>
            <a:r>
              <a:rPr lang="en-IN" dirty="0" smtClean="0"/>
              <a:t>During diastole, a large volume will return from the</a:t>
            </a:r>
            <a:r>
              <a:rPr lang="en-IN" baseline="0" dirty="0" smtClean="0"/>
              <a:t> </a:t>
            </a:r>
            <a:r>
              <a:rPr lang="en-IN" dirty="0" smtClean="0"/>
              <a:t>pulmonary</a:t>
            </a:r>
            <a:r>
              <a:rPr lang="en-IN" baseline="0" dirty="0" smtClean="0"/>
              <a:t> </a:t>
            </a:r>
            <a:r>
              <a:rPr lang="en-IN" dirty="0" smtClean="0"/>
              <a:t>veins to the left atrium and ventricle</a:t>
            </a:r>
            <a:r>
              <a:rPr lang="en-IN" baseline="0" dirty="0" smtClean="0"/>
              <a:t> </a:t>
            </a:r>
            <a:r>
              <a:rPr lang="en-IN" dirty="0" smtClean="0"/>
              <a:t>and thus a shunt from the left to the right ventricle</a:t>
            </a:r>
            <a:r>
              <a:rPr lang="en-IN" baseline="0" dirty="0" smtClean="0"/>
              <a:t> </a:t>
            </a:r>
            <a:r>
              <a:rPr lang="en-IN" dirty="0" smtClean="0"/>
              <a:t>is likely to occur.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14</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Once the infant is born, the stability of the child will be largely determined based on the degree of mixing that occurs between the two parallel circulations. For viability, some degree of oxygenated pulmonary venous return must make its way to the systemic capillary bed (effective systemic blood flow), while a similar degree of systemic venous return must enter the pulmonary capillary system (effective pulmonary blood flow). Oxygen saturations and the degree of hypoxemia are largely based on the amount of intercirculatory mixing that occurs through the intracardiac and extracardiac connections. The goal of optimizing intercirculatory mixing is achieved by balancing the effective pulmonary and systemic blood flows. This mixing occurs most efficiently at the level of the atria as lower pressure differences allow for bidirectional flow across the atrial septum; flow can occur in both systole and diastole. Intracardiac (</a:t>
            </a:r>
            <a:r>
              <a:rPr lang="en-IN" dirty="0" err="1" smtClean="0"/>
              <a:t>eg</a:t>
            </a:r>
            <a:r>
              <a:rPr lang="en-IN" dirty="0" smtClean="0"/>
              <a:t>, VSDs) and extracardiac (</a:t>
            </a:r>
            <a:r>
              <a:rPr lang="en-IN" dirty="0" err="1" smtClean="0"/>
              <a:t>eg</a:t>
            </a:r>
            <a:r>
              <a:rPr lang="en-IN" dirty="0" smtClean="0"/>
              <a:t>, PDAs) mixing at other sites is more limited, due to the presence of larger pressure gradients, which typically direct blood in only one direction. Shunting of blood preferentially towards either the systemic or pulmonary circulation tend to results in clinical deterioration.</a:t>
            </a:r>
          </a:p>
          <a:p>
            <a:endParaRPr lang="en-IN" dirty="0" smtClean="0"/>
          </a:p>
          <a:p>
            <a:r>
              <a:rPr lang="en-IN" dirty="0" smtClean="0"/>
              <a:t>It is essential that there</a:t>
            </a:r>
            <a:r>
              <a:rPr lang="en-IN" baseline="0" dirty="0" smtClean="0"/>
              <a:t> </a:t>
            </a:r>
            <a:r>
              <a:rPr lang="en-IN" dirty="0" smtClean="0"/>
              <a:t>be some means for systemic venous blood to enter</a:t>
            </a:r>
            <a:r>
              <a:rPr lang="en-IN" baseline="0" dirty="0" smtClean="0"/>
              <a:t> </a:t>
            </a:r>
            <a:r>
              <a:rPr lang="en-IN" dirty="0" smtClean="0"/>
              <a:t>the pulmonary circulation to be oxygenated and</a:t>
            </a:r>
            <a:r>
              <a:rPr lang="en-IN" baseline="0" dirty="0" smtClean="0"/>
              <a:t> </a:t>
            </a:r>
            <a:r>
              <a:rPr lang="en-IN" dirty="0" smtClean="0"/>
              <a:t>also for pulmonary venous blood to pass into the</a:t>
            </a:r>
            <a:r>
              <a:rPr lang="en-IN" baseline="0" dirty="0" smtClean="0"/>
              <a:t> </a:t>
            </a:r>
            <a:r>
              <a:rPr lang="en-IN" dirty="0" smtClean="0"/>
              <a:t>systemic arterial system to supply oxygen to the tissues. This bidirectional shunting after birth may</a:t>
            </a:r>
            <a:r>
              <a:rPr lang="en-IN" baseline="0" dirty="0" smtClean="0"/>
              <a:t> </a:t>
            </a:r>
            <a:r>
              <a:rPr lang="en-IN" dirty="0" smtClean="0"/>
              <a:t>occur through persistent patency of fetal channels,</a:t>
            </a:r>
            <a:r>
              <a:rPr lang="en-IN" baseline="0" dirty="0" smtClean="0"/>
              <a:t> </a:t>
            </a:r>
            <a:r>
              <a:rPr lang="en-IN" dirty="0" smtClean="0"/>
              <a:t>the foramen ovale and the ductus arteriosus, or</a:t>
            </a:r>
            <a:r>
              <a:rPr lang="en-IN" baseline="0" dirty="0" smtClean="0"/>
              <a:t> </a:t>
            </a:r>
            <a:r>
              <a:rPr lang="en-IN" dirty="0" smtClean="0"/>
              <a:t>through</a:t>
            </a:r>
            <a:r>
              <a:rPr lang="en-IN" baseline="0" dirty="0" smtClean="0"/>
              <a:t> </a:t>
            </a:r>
            <a:r>
              <a:rPr lang="en-IN" dirty="0" smtClean="0"/>
              <a:t>abnormal channels, such as ventricular or</a:t>
            </a:r>
            <a:r>
              <a:rPr lang="en-IN" baseline="0" dirty="0" smtClean="0"/>
              <a:t> </a:t>
            </a:r>
            <a:r>
              <a:rPr lang="en-IN" dirty="0" smtClean="0"/>
              <a:t>atrial septal defects.</a:t>
            </a:r>
          </a:p>
          <a:p>
            <a:endParaRPr lang="en-US" dirty="0" smtClean="0"/>
          </a:p>
          <a:p>
            <a:r>
              <a:rPr lang="en-IN" dirty="0" smtClean="0"/>
              <a:t>A left-to-right shunt represents the volume of blood passing from the left atrium or ventricle, or</a:t>
            </a:r>
            <a:r>
              <a:rPr lang="en-IN" baseline="0" dirty="0" smtClean="0"/>
              <a:t> </a:t>
            </a:r>
            <a:r>
              <a:rPr lang="en-IN" dirty="0" smtClean="0"/>
              <a:t>the aorta, directly into the right side of the heart. In most congenital cardiac lesions, it reflects the</a:t>
            </a:r>
            <a:r>
              <a:rPr lang="en-IN" baseline="0" dirty="0" smtClean="0"/>
              <a:t> </a:t>
            </a:r>
            <a:r>
              <a:rPr lang="en-IN" dirty="0" smtClean="0"/>
              <a:t>volume of pulmonary venous or oxygenated blood</a:t>
            </a:r>
            <a:r>
              <a:rPr lang="en-IN" baseline="0" dirty="0" smtClean="0"/>
              <a:t> </a:t>
            </a:r>
            <a:r>
              <a:rPr lang="en-IN" dirty="0" smtClean="0"/>
              <a:t>that</a:t>
            </a:r>
            <a:r>
              <a:rPr lang="en-IN" baseline="0" dirty="0" smtClean="0"/>
              <a:t> </a:t>
            </a:r>
            <a:r>
              <a:rPr lang="en-IN" dirty="0" err="1" smtClean="0"/>
              <a:t>recirculates</a:t>
            </a:r>
            <a:r>
              <a:rPr lang="en-IN" dirty="0" smtClean="0"/>
              <a:t> through the lungs. However, in</a:t>
            </a:r>
            <a:r>
              <a:rPr lang="en-IN" baseline="0" dirty="0" smtClean="0"/>
              <a:t> </a:t>
            </a:r>
            <a:r>
              <a:rPr lang="en-IN" dirty="0" smtClean="0"/>
              <a:t>aortopulmonary transposition the pulmonary venous</a:t>
            </a:r>
            <a:r>
              <a:rPr lang="en-IN" baseline="0" dirty="0" smtClean="0"/>
              <a:t> </a:t>
            </a:r>
            <a:r>
              <a:rPr lang="en-IN" dirty="0" smtClean="0"/>
              <a:t>blood shunted from the left to the</a:t>
            </a:r>
            <a:r>
              <a:rPr lang="en-IN" baseline="0" dirty="0" smtClean="0"/>
              <a:t> </a:t>
            </a:r>
            <a:r>
              <a:rPr lang="en-IN" dirty="0" smtClean="0"/>
              <a:t>right side of the heart enters the systemic circulation and does not</a:t>
            </a:r>
            <a:r>
              <a:rPr lang="en-IN" baseline="0" dirty="0" smtClean="0"/>
              <a:t> </a:t>
            </a:r>
            <a:r>
              <a:rPr lang="en-IN" dirty="0" smtClean="0"/>
              <a:t>recirculate to the lungs. The pulmonary venous</a:t>
            </a:r>
            <a:r>
              <a:rPr lang="en-IN" baseline="0" dirty="0" smtClean="0"/>
              <a:t> </a:t>
            </a:r>
            <a:r>
              <a:rPr lang="en-IN" dirty="0" smtClean="0"/>
              <a:t>blood returning to the left atrium and ventricle that</a:t>
            </a:r>
            <a:r>
              <a:rPr lang="en-IN" baseline="0" dirty="0" smtClean="0"/>
              <a:t> </a:t>
            </a:r>
            <a:r>
              <a:rPr lang="en-IN" dirty="0" smtClean="0"/>
              <a:t>is not shunted is ejected into the pulmonary artery</a:t>
            </a:r>
            <a:r>
              <a:rPr lang="en-IN" baseline="0" dirty="0" smtClean="0"/>
              <a:t> </a:t>
            </a:r>
            <a:r>
              <a:rPr lang="en-IN" dirty="0" smtClean="0"/>
              <a:t>and does recirculate.</a:t>
            </a:r>
          </a:p>
          <a:p>
            <a:endParaRPr lang="en-US" dirty="0" smtClean="0"/>
          </a:p>
          <a:p>
            <a:r>
              <a:rPr lang="en-IN" dirty="0" smtClean="0"/>
              <a:t>To avoid confusion, it is convenient to introduce</a:t>
            </a:r>
            <a:r>
              <a:rPr lang="en-IN" baseline="0" dirty="0" smtClean="0"/>
              <a:t> </a:t>
            </a:r>
            <a:r>
              <a:rPr lang="en-IN" dirty="0" smtClean="0"/>
              <a:t>the concept of anatomical and physiological shunting</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After birth, the pulmonary vascular resistance falls with expansion of the lungs and pulmonary blood flow and left atrial pressures increase in accordance with the more or less normal neonatal transitional physiology. The systemic vascular resistance increases because of removal of the low-resistance placental circulation. In the normal neonate, the right atrial pressure falls as the right side of the heart faces the rapidly decreasing pulmonary vascular resistance and the interatrial pressure difference </a:t>
            </a:r>
            <a:r>
              <a:rPr lang="en-IN" dirty="0" err="1" smtClean="0"/>
              <a:t>favors</a:t>
            </a:r>
            <a:r>
              <a:rPr lang="en-IN" dirty="0" smtClean="0"/>
              <a:t> closure of the septum </a:t>
            </a:r>
            <a:r>
              <a:rPr lang="en-IN" dirty="0" err="1" smtClean="0"/>
              <a:t>primum</a:t>
            </a:r>
            <a:r>
              <a:rPr lang="en-IN" dirty="0" smtClean="0"/>
              <a:t> flap over the foramen ovale. With TGA, however, the right atrial pressures are increased, and the similarity of atrial pressures tends to keep the foramen ovale open (incompetent valve), with resulting bidirectional shunting </a:t>
            </a:r>
          </a:p>
          <a:p>
            <a:endParaRPr lang="en-IN" dirty="0" smtClean="0"/>
          </a:p>
          <a:p>
            <a:r>
              <a:rPr lang="en-IN" dirty="0" smtClean="0"/>
              <a:t>In TGA with IVS, the ductus arteriosus is often widely patent after birth. Early after birth, when pulmonary vascular resistance is still high, there is bidirectional ductal flow: in systole, left ventricle, pulmonary artery, ductus, descending aorta; and in diastole, aorta, ductus</a:t>
            </a:r>
            <a:r>
              <a:rPr lang="en-IN" baseline="0" dirty="0" smtClean="0"/>
              <a:t> and</a:t>
            </a:r>
            <a:r>
              <a:rPr lang="en-IN" dirty="0" smtClean="0"/>
              <a:t> pulmonary artery. With continued fall in pulmonary vascular resistance, the shunt at the PDA is primarily from aorta to pulmonary artery (effective pulmonary blood flow), with an equal amount of blood passing from the pulmonary circuit to systemic circuit at the atrial level (effective systemic blood flow).</a:t>
            </a:r>
          </a:p>
          <a:p>
            <a:r>
              <a:rPr lang="en-IN" dirty="0" smtClean="0"/>
              <a:t>Rarely, there is a delayed fall in pulmonary vascular resistance that results in persistent pulmonary hypertension, little ductal shunting, and limited intercirculatory mixing. Urgent balloon septostomy or even surgical </a:t>
            </a:r>
            <a:r>
              <a:rPr lang="en-IN" dirty="0" err="1" smtClean="0"/>
              <a:t>septectomy</a:t>
            </a:r>
            <a:r>
              <a:rPr lang="en-IN" dirty="0" smtClean="0"/>
              <a:t> will not improve the severe hypoxemia, and these neonates may need urgent support with early repair or extracorporeal membrane oxygenation. Finally, severe hypoxemia in some neonates may be due to an intact or virtually intact atrial septum. </a:t>
            </a:r>
          </a:p>
          <a:p>
            <a:endParaRPr lang="en-IN" dirty="0" smtClean="0"/>
          </a:p>
          <a:p>
            <a:r>
              <a:rPr lang="en-IN" dirty="0" smtClean="0"/>
              <a:t>Despite a widely patent ductus arteriosus (PDA), there is poor intercirculatory mixing at this site alone; the primarily aorta</a:t>
            </a:r>
            <a:r>
              <a:rPr lang="en-IN" baseline="0" dirty="0" smtClean="0"/>
              <a:t>-</a:t>
            </a:r>
            <a:r>
              <a:rPr lang="en-IN" dirty="0" smtClean="0"/>
              <a:t>pulmonary artery shunting cannot be balanced by an equal volume of shunting from left atrium to right atrium. These neonates are typically severely hypoxemic and acidotic shortly after birth, may have severe pulmonary edema and </a:t>
            </a:r>
            <a:r>
              <a:rPr lang="en-IN" dirty="0" err="1" smtClean="0"/>
              <a:t>hemorrhage</a:t>
            </a:r>
            <a:r>
              <a:rPr lang="en-IN" dirty="0" smtClean="0"/>
              <a:t>, and may not survive if septostomy or arterial repair cannot be accomplished in a timely fashion.</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net volume of blood passing from the pulmonary circulation (left atrium, left ventricle, pulmonary arteries) to the systemic circulation (right atrium, right ventricle, aorta) represents the anatomic left-to-right shunt and is, in fact, the effective systemic blood flow (i.e., oxygenated pulmonary venous return perfusing the systemic capillary bed). Conversely, the net volume of blood passing from the systemic circulation to the pulmonary circulation represents the anatomic right-to-left shunt and is, in fact, the effective pulmonary blood flow (systemic venous return perfusing the pulmonary capillary bed). The effective pulmonary blood flow, effective systemic blood flow, and net anatomic right-to-left and net anatomic left-to-right shunts are each equal to each other, and this volume is the intercirculatory mixing.</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3FFA4D-80A3-471E-886F-E20B703A0F52}"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FFA4D-80A3-471E-886F-E20B703A0F52}"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FFA4D-80A3-471E-886F-E20B703A0F52}"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FFA4D-80A3-471E-886F-E20B703A0F52}"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FFA4D-80A3-471E-886F-E20B703A0F52}" type="datetimeFigureOut">
              <a:rPr lang="en-US" smtClean="0"/>
              <a:pPr/>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3FFA4D-80A3-471E-886F-E20B703A0F52}" type="datetimeFigureOut">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FFA4D-80A3-471E-886F-E20B703A0F52}" type="datetimeFigureOut">
              <a:rPr lang="en-US" smtClean="0"/>
              <a:pPr/>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FFA4D-80A3-471E-886F-E20B703A0F52}" type="datetimeFigureOut">
              <a:rPr lang="en-US" smtClean="0"/>
              <a:pPr/>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FFA4D-80A3-471E-886F-E20B703A0F52}" type="datetimeFigureOut">
              <a:rPr lang="en-US" smtClean="0"/>
              <a:pPr/>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FFA4D-80A3-471E-886F-E20B703A0F52}" type="datetimeFigureOut">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FFA4D-80A3-471E-886F-E20B703A0F52}" type="datetimeFigureOut">
              <a:rPr lang="en-US" smtClean="0"/>
              <a:pPr/>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57998-E101-4474-B9AD-24BF1A2C21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FFA4D-80A3-471E-886F-E20B703A0F52}" type="datetimeFigureOut">
              <a:rPr lang="en-US" smtClean="0"/>
              <a:pPr/>
              <a:t>5/22/2018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57998-E101-4474-B9AD-24BF1A2C21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TGA  </a:t>
            </a:r>
            <a:r>
              <a:rPr lang="en-US" b="1" dirty="0" err="1" smtClean="0"/>
              <a:t>Hemodynamics</a:t>
            </a:r>
            <a:r>
              <a:rPr lang="en-US" b="1" dirty="0" smtClean="0"/>
              <a:t> </a:t>
            </a:r>
            <a:endParaRPr lang="en-US" b="1" dirty="0"/>
          </a:p>
        </p:txBody>
      </p:sp>
      <p:sp>
        <p:nvSpPr>
          <p:cNvPr id="3" name="Subtitle 2"/>
          <p:cNvSpPr>
            <a:spLocks noGrp="1"/>
          </p:cNvSpPr>
          <p:nvPr>
            <p:ph type="subTitle" idx="1"/>
          </p:nvPr>
        </p:nvSpPr>
        <p:spPr/>
        <p:txBody>
          <a:bodyPr>
            <a:normAutofit/>
          </a:bodyPr>
          <a:lstStyle/>
          <a:p>
            <a:r>
              <a:rPr lang="en-US" sz="1600" b="1" dirty="0" err="1" smtClean="0">
                <a:solidFill>
                  <a:schemeClr val="tx1"/>
                </a:solidFill>
              </a:rPr>
              <a:t>Dr.Rakesh.K</a:t>
            </a:r>
            <a:endParaRPr lang="en-US" sz="1600" b="1" dirty="0" smtClean="0">
              <a:solidFill>
                <a:schemeClr val="tx1"/>
              </a:solidFill>
            </a:endParaRPr>
          </a:p>
          <a:p>
            <a:r>
              <a:rPr lang="en-US" sz="1600" b="1" dirty="0" smtClean="0">
                <a:solidFill>
                  <a:schemeClr val="tx1"/>
                </a:solidFill>
              </a:rPr>
              <a:t>SR Cardiology</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r>
              <a:rPr lang="en-US" b="1" dirty="0" smtClean="0"/>
              <a:t>Physiologic-Clinical classification which have hemodynamic significance</a:t>
            </a:r>
            <a:endParaRPr lang="en-US" b="1" dirty="0"/>
          </a:p>
        </p:txBody>
      </p:sp>
      <p:sp>
        <p:nvSpPr>
          <p:cNvPr id="3" name="Content Placeholder 2"/>
          <p:cNvSpPr>
            <a:spLocks noGrp="1"/>
          </p:cNvSpPr>
          <p:nvPr>
            <p:ph idx="1"/>
          </p:nvPr>
        </p:nvSpPr>
        <p:spPr>
          <a:xfrm>
            <a:off x="381000" y="1828800"/>
            <a:ext cx="8001000" cy="4953000"/>
          </a:xfrm>
        </p:spPr>
        <p:txBody>
          <a:bodyPr>
            <a:normAutofit/>
          </a:bodyPr>
          <a:lstStyle/>
          <a:p>
            <a:pPr marL="571500" indent="-571500">
              <a:buFont typeface="+mj-lt"/>
              <a:buAutoNum type="romanUcPeriod"/>
            </a:pPr>
            <a:r>
              <a:rPr lang="en-US" dirty="0" smtClean="0"/>
              <a:t>TGA (IVS or small VSD) with ↑PBF and small ICS.</a:t>
            </a:r>
          </a:p>
          <a:p>
            <a:pPr marL="571500" indent="-571500">
              <a:buFont typeface="+mj-lt"/>
              <a:buAutoNum type="romanUcPeriod"/>
            </a:pPr>
            <a:r>
              <a:rPr lang="en-US" dirty="0" smtClean="0"/>
              <a:t>TGA (large VSD) with ↑PBF and ↑ ICS.</a:t>
            </a:r>
          </a:p>
          <a:p>
            <a:pPr marL="571500" indent="-571500">
              <a:buFont typeface="+mj-lt"/>
              <a:buAutoNum type="romanUcPeriod"/>
            </a:pPr>
            <a:r>
              <a:rPr lang="en-US" dirty="0" smtClean="0"/>
              <a:t>TGA {VSD and LVOTO( or PS)} with restricted PBF.</a:t>
            </a:r>
          </a:p>
          <a:p>
            <a:pPr marL="571500" indent="-571500">
              <a:buFont typeface="+mj-lt"/>
              <a:buAutoNum type="romanUcPeriod"/>
            </a:pPr>
            <a:r>
              <a:rPr lang="en-US" dirty="0" smtClean="0"/>
              <a:t>TGA (VSD and PVOD) with restricted PBF.</a:t>
            </a:r>
          </a:p>
          <a:p>
            <a:pPr marL="571500" indent="-571500">
              <a:buNone/>
            </a:pPr>
            <a:endParaRPr lang="en-US" dirty="0" smtClean="0"/>
          </a:p>
          <a:p>
            <a:pPr marL="571500" indent="-571500">
              <a:buNone/>
            </a:pPr>
            <a:r>
              <a:rPr lang="en-US" sz="2200" dirty="0" smtClean="0"/>
              <a:t>        ICS – inter circulatory shunting</a:t>
            </a:r>
          </a:p>
          <a:p>
            <a:pPr marL="571500" indent="-571500">
              <a:buNone/>
            </a:pPr>
            <a:r>
              <a:rPr lang="en-US" sz="2200" dirty="0" smtClean="0"/>
              <a:t>        PVOD-pulmonary vascular obstructive disease </a:t>
            </a:r>
          </a:p>
          <a:p>
            <a:pPr marL="571500" indent="-571500">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latin typeface="Calibri" pitchFamily="34" charset="0"/>
              </a:rPr>
              <a:t>Fetal physiology</a:t>
            </a:r>
            <a:endParaRPr lang="en-IN" b="1" dirty="0">
              <a:latin typeface="Calibri" pitchFamily="34" charset="0"/>
            </a:endParaRPr>
          </a:p>
        </p:txBody>
      </p:sp>
      <p:pic>
        <p:nvPicPr>
          <p:cNvPr id="1026" name="Picture 2"/>
          <p:cNvPicPr>
            <a:picLocks noChangeAspect="1" noChangeArrowheads="1"/>
          </p:cNvPicPr>
          <p:nvPr/>
        </p:nvPicPr>
        <p:blipFill>
          <a:blip r:embed="rId3"/>
          <a:srcRect/>
          <a:stretch>
            <a:fillRect/>
          </a:stretch>
        </p:blipFill>
        <p:spPr bwMode="auto">
          <a:xfrm>
            <a:off x="1676400" y="966208"/>
            <a:ext cx="5715000" cy="561109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Normal Fetal physiology </a:t>
            </a:r>
            <a:endParaRPr lang="en-IN" b="1" dirty="0"/>
          </a:p>
        </p:txBody>
      </p:sp>
      <p:pic>
        <p:nvPicPr>
          <p:cNvPr id="4" name="Picture 2"/>
          <p:cNvPicPr>
            <a:picLocks noGrp="1" noChangeAspect="1" noChangeArrowheads="1"/>
          </p:cNvPicPr>
          <p:nvPr>
            <p:ph idx="1"/>
          </p:nvPr>
        </p:nvPicPr>
        <p:blipFill>
          <a:blip r:embed="rId3"/>
          <a:srcRect/>
          <a:stretch>
            <a:fillRect/>
          </a:stretch>
        </p:blipFill>
        <p:spPr bwMode="auto">
          <a:xfrm>
            <a:off x="990600" y="1600200"/>
            <a:ext cx="7143800" cy="4525963"/>
          </a:xfrm>
          <a:prstGeom prst="rect">
            <a:avLst/>
          </a:prstGeom>
          <a:noFill/>
          <a:ln w="9525">
            <a:solidFill>
              <a:schemeClr val="tx1"/>
            </a:solidFill>
            <a:miter lim="800000"/>
            <a:headEnd/>
            <a:tailEnd/>
          </a:ln>
          <a:effectLst/>
        </p:spPr>
      </p:pic>
      <p:sp>
        <p:nvSpPr>
          <p:cNvPr id="6" name="Oval 5"/>
          <p:cNvSpPr/>
          <p:nvPr/>
        </p:nvSpPr>
        <p:spPr>
          <a:xfrm>
            <a:off x="5715008" y="3233734"/>
            <a:ext cx="500066" cy="500066"/>
          </a:xfrm>
          <a:prstGeom prst="ellipse">
            <a:avLst/>
          </a:prstGeom>
          <a:solidFill>
            <a:srgbClr val="FF0000">
              <a:alpha val="1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5286380" y="1633534"/>
            <a:ext cx="500066" cy="500066"/>
          </a:xfrm>
          <a:prstGeom prst="ellipse">
            <a:avLst/>
          </a:prstGeom>
          <a:solidFill>
            <a:schemeClr val="tx2">
              <a:lumMod val="60000"/>
              <a:lumOff val="40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Fetal circulation in TGA</a:t>
            </a:r>
            <a:endParaRPr lang="en-IN" b="1" dirty="0">
              <a:latin typeface="Calibri" pitchFamily="34" charset="0"/>
            </a:endParaRPr>
          </a:p>
        </p:txBody>
      </p:sp>
      <p:pic>
        <p:nvPicPr>
          <p:cNvPr id="4" name="Picture 2"/>
          <p:cNvPicPr>
            <a:picLocks noGrp="1" noChangeAspect="1" noChangeArrowheads="1"/>
          </p:cNvPicPr>
          <p:nvPr>
            <p:ph idx="1"/>
          </p:nvPr>
        </p:nvPicPr>
        <p:blipFill>
          <a:blip r:embed="rId3"/>
          <a:srcRect/>
          <a:stretch>
            <a:fillRect/>
          </a:stretch>
        </p:blipFill>
        <p:spPr bwMode="auto">
          <a:xfrm>
            <a:off x="928662" y="1760557"/>
            <a:ext cx="7215238" cy="4525963"/>
          </a:xfrm>
          <a:prstGeom prst="rect">
            <a:avLst/>
          </a:prstGeom>
          <a:noFill/>
          <a:ln w="9525">
            <a:solidFill>
              <a:schemeClr val="tx1"/>
            </a:solidFill>
            <a:miter lim="800000"/>
            <a:headEnd/>
            <a:tailEnd/>
          </a:ln>
          <a:effectLst/>
        </p:spPr>
      </p:pic>
      <p:sp>
        <p:nvSpPr>
          <p:cNvPr id="5" name="Oval 4"/>
          <p:cNvSpPr/>
          <p:nvPr/>
        </p:nvSpPr>
        <p:spPr>
          <a:xfrm>
            <a:off x="5929322" y="1643050"/>
            <a:ext cx="500066" cy="500066"/>
          </a:xfrm>
          <a:prstGeom prst="ellipse">
            <a:avLst/>
          </a:prstGeom>
          <a:solidFill>
            <a:srgbClr val="FF0000">
              <a:alpha val="1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3500430" y="1643050"/>
            <a:ext cx="500066" cy="500066"/>
          </a:xfrm>
          <a:prstGeom prst="ellipse">
            <a:avLst/>
          </a:prstGeom>
          <a:solidFill>
            <a:schemeClr val="tx2">
              <a:lumMod val="60000"/>
              <a:lumOff val="40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4143372" y="3286124"/>
            <a:ext cx="500066" cy="500066"/>
          </a:xfrm>
          <a:prstGeom prst="ellipse">
            <a:avLst/>
          </a:prstGeom>
          <a:solidFill>
            <a:schemeClr val="bg2">
              <a:lumMod val="50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rPr>
            </a:br>
            <a:r>
              <a:rPr lang="en-US" b="1" dirty="0" smtClean="0">
                <a:latin typeface="Calibri" pitchFamily="34" charset="0"/>
              </a:rPr>
              <a:t>TGA with VSD in Fetus</a:t>
            </a:r>
            <a:r>
              <a:rPr lang="en-US" b="1" dirty="0" smtClean="0">
                <a:effectLst>
                  <a:outerShdw blurRad="38100" dist="38100" dir="2700000" algn="tl">
                    <a:srgbClr val="000000">
                      <a:alpha val="43137"/>
                    </a:srgbClr>
                  </a:outerShdw>
                </a:effectLst>
                <a:latin typeface="Calibri" pitchFamily="34" charset="0"/>
              </a:rPr>
              <a:t/>
            </a:r>
            <a:br>
              <a:rPr lang="en-US" b="1" dirty="0" smtClean="0">
                <a:effectLst>
                  <a:outerShdw blurRad="38100" dist="38100" dir="2700000" algn="tl">
                    <a:srgbClr val="000000">
                      <a:alpha val="43137"/>
                    </a:srgbClr>
                  </a:outerShdw>
                </a:effectLst>
                <a:latin typeface="Calibri" pitchFamily="34" charset="0"/>
              </a:rPr>
            </a:br>
            <a:endParaRPr lang="en-IN" b="1" dirty="0">
              <a:effectLst>
                <a:outerShdw blurRad="38100" dist="38100" dir="2700000" algn="tl">
                  <a:srgbClr val="000000">
                    <a:alpha val="43137"/>
                  </a:srgbClr>
                </a:outerShdw>
              </a:effectLst>
              <a:latin typeface="Calibri" pitchFamily="34" charset="0"/>
            </a:endParaRPr>
          </a:p>
        </p:txBody>
      </p:sp>
      <p:pic>
        <p:nvPicPr>
          <p:cNvPr id="1026" name="Picture 2"/>
          <p:cNvPicPr>
            <a:picLocks noGrp="1" noChangeAspect="1" noChangeArrowheads="1"/>
          </p:cNvPicPr>
          <p:nvPr>
            <p:ph sz="half" idx="1"/>
          </p:nvPr>
        </p:nvPicPr>
        <p:blipFill>
          <a:blip r:embed="rId3"/>
          <a:stretch>
            <a:fillRect/>
          </a:stretch>
        </p:blipFill>
        <p:spPr bwMode="auto">
          <a:xfrm>
            <a:off x="5105400" y="1676400"/>
            <a:ext cx="3755586" cy="4525963"/>
          </a:xfrm>
          <a:prstGeom prst="rect">
            <a:avLst/>
          </a:prstGeom>
          <a:noFill/>
          <a:ln w="9525">
            <a:solidFill>
              <a:schemeClr val="tx1"/>
            </a:solidFill>
            <a:miter lim="800000"/>
            <a:headEnd/>
            <a:tailEnd/>
          </a:ln>
          <a:effectLst/>
        </p:spPr>
      </p:pic>
      <p:sp>
        <p:nvSpPr>
          <p:cNvPr id="8" name="Content Placeholder 7"/>
          <p:cNvSpPr>
            <a:spLocks noGrp="1"/>
          </p:cNvSpPr>
          <p:nvPr>
            <p:ph sz="half" idx="2"/>
          </p:nvPr>
        </p:nvSpPr>
        <p:spPr>
          <a:xfrm>
            <a:off x="385689" y="1712742"/>
            <a:ext cx="4038600" cy="4525963"/>
          </a:xfrm>
          <a:ln>
            <a:solidFill>
              <a:schemeClr val="tx1"/>
            </a:solidFill>
          </a:ln>
        </p:spPr>
        <p:txBody>
          <a:bodyPr>
            <a:normAutofit fontScale="92500"/>
          </a:bodyPr>
          <a:lstStyle/>
          <a:p>
            <a:pPr>
              <a:lnSpc>
                <a:spcPct val="150000"/>
              </a:lnSpc>
            </a:pPr>
            <a:r>
              <a:rPr lang="en-US" dirty="0" smtClean="0">
                <a:latin typeface="Times New Roman" pitchFamily="18" charset="0"/>
                <a:cs typeface="Times New Roman" pitchFamily="18" charset="0"/>
              </a:rPr>
              <a:t>Shunt depend on afterload</a:t>
            </a:r>
            <a:endParaRPr lang="en-IN" dirty="0" smtClean="0">
              <a:latin typeface="Times New Roman" pitchFamily="18" charset="0"/>
              <a:cs typeface="Times New Roman" pitchFamily="18" charset="0"/>
            </a:endParaRPr>
          </a:p>
          <a:p>
            <a:pPr>
              <a:lnSpc>
                <a:spcPct val="150000"/>
              </a:lnSpc>
            </a:pPr>
            <a:r>
              <a:rPr lang="en-IN" dirty="0" smtClean="0">
                <a:latin typeface="Times New Roman" pitchFamily="18" charset="0"/>
                <a:cs typeface="Times New Roman" pitchFamily="18" charset="0"/>
              </a:rPr>
              <a:t>Bidirectional shunting can occur</a:t>
            </a:r>
          </a:p>
          <a:p>
            <a:pPr>
              <a:lnSpc>
                <a:spcPct val="150000"/>
              </a:lnSpc>
            </a:pPr>
            <a:r>
              <a:rPr lang="en-US" dirty="0" smtClean="0">
                <a:latin typeface="Times New Roman" pitchFamily="18" charset="0"/>
                <a:cs typeface="Times New Roman" pitchFamily="18" charset="0"/>
              </a:rPr>
              <a:t>RV to LV during systole</a:t>
            </a:r>
          </a:p>
          <a:p>
            <a:pPr>
              <a:lnSpc>
                <a:spcPct val="150000"/>
              </a:lnSpc>
            </a:pPr>
            <a:r>
              <a:rPr lang="en-US" dirty="0" smtClean="0">
                <a:latin typeface="Times New Roman" pitchFamily="18" charset="0"/>
                <a:cs typeface="Times New Roman" pitchFamily="18" charset="0"/>
              </a:rPr>
              <a:t>LV to RV during diastole</a:t>
            </a:r>
          </a:p>
          <a:p>
            <a:pPr>
              <a:lnSpc>
                <a:spcPct val="150000"/>
              </a:lnSpc>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TGA with VSD and PS in fetus </a:t>
            </a:r>
            <a:endParaRPr lang="en-US" b="1" dirty="0"/>
          </a:p>
        </p:txBody>
      </p:sp>
      <p:sp>
        <p:nvSpPr>
          <p:cNvPr id="6" name="Content Placeholder 5"/>
          <p:cNvSpPr>
            <a:spLocks noGrp="1"/>
          </p:cNvSpPr>
          <p:nvPr>
            <p:ph sz="half" idx="2"/>
          </p:nvPr>
        </p:nvSpPr>
        <p:spPr>
          <a:xfrm>
            <a:off x="304800" y="1676400"/>
            <a:ext cx="4419600" cy="4800600"/>
          </a:xfrm>
        </p:spPr>
        <p:txBody>
          <a:bodyPr>
            <a:normAutofit lnSpcReduction="10000"/>
          </a:bodyPr>
          <a:lstStyle/>
          <a:p>
            <a:r>
              <a:rPr lang="en-US" dirty="0" smtClean="0"/>
              <a:t>If PS is severe, complete admixture of LV  &amp; RV blood occurs through large VSD.</a:t>
            </a:r>
          </a:p>
          <a:p>
            <a:r>
              <a:rPr lang="en-US" dirty="0" smtClean="0"/>
              <a:t>Po2 of ascending aorta, descending aorta &amp; PA will be almost same.</a:t>
            </a:r>
          </a:p>
          <a:p>
            <a:r>
              <a:rPr lang="en-US" dirty="0" smtClean="0"/>
              <a:t>Pulmonary circulation is through DA from Aorta.</a:t>
            </a:r>
          </a:p>
          <a:p>
            <a:r>
              <a:rPr lang="en-US" dirty="0" smtClean="0"/>
              <a:t>Equal pressures in RV &amp; LV.</a:t>
            </a:r>
          </a:p>
          <a:p>
            <a:r>
              <a:rPr lang="en-US" dirty="0" smtClean="0"/>
              <a:t>Less reduction in PVR.</a:t>
            </a:r>
          </a:p>
          <a:p>
            <a:endParaRPr lang="en-US" dirty="0"/>
          </a:p>
        </p:txBody>
      </p:sp>
      <p:pic>
        <p:nvPicPr>
          <p:cNvPr id="7" name="Picture 2"/>
          <p:cNvPicPr>
            <a:picLocks noGrp="1" noChangeAspect="1" noChangeArrowheads="1"/>
          </p:cNvPicPr>
          <p:nvPr>
            <p:ph sz="half" idx="1"/>
          </p:nvPr>
        </p:nvPicPr>
        <p:blipFill>
          <a:blip r:embed="rId2"/>
          <a:srcRect l="28229" t="26938" r="47160" b="17503"/>
          <a:stretch>
            <a:fillRect/>
          </a:stretch>
        </p:blipFill>
        <p:spPr bwMode="auto">
          <a:xfrm>
            <a:off x="4953000" y="1676400"/>
            <a:ext cx="3620387" cy="459505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fetal circulation in normal </a:t>
            </a:r>
            <a:r>
              <a:rPr lang="en-US" dirty="0" err="1" smtClean="0"/>
              <a:t>vs</a:t>
            </a:r>
            <a:r>
              <a:rPr lang="en-US" dirty="0" smtClean="0"/>
              <a:t> TGA</a:t>
            </a:r>
            <a:endParaRPr lang="en-US" dirty="0"/>
          </a:p>
        </p:txBody>
      </p:sp>
      <p:sp>
        <p:nvSpPr>
          <p:cNvPr id="3" name="Content Placeholder 2"/>
          <p:cNvSpPr>
            <a:spLocks noGrp="1"/>
          </p:cNvSpPr>
          <p:nvPr>
            <p:ph idx="1"/>
          </p:nvPr>
        </p:nvSpPr>
        <p:spPr>
          <a:xfrm>
            <a:off x="457200" y="1798637"/>
            <a:ext cx="8229600" cy="4525963"/>
          </a:xfrm>
        </p:spPr>
        <p:txBody>
          <a:bodyPr>
            <a:normAutofit fontScale="92500" lnSpcReduction="20000"/>
          </a:bodyPr>
          <a:lstStyle/>
          <a:p>
            <a:r>
              <a:rPr lang="en-US" dirty="0" smtClean="0">
                <a:latin typeface="Calibri" pitchFamily="34" charset="0"/>
                <a:cs typeface="Times New Roman" pitchFamily="18" charset="0"/>
              </a:rPr>
              <a:t>PA-SPO2 greater than normal</a:t>
            </a:r>
          </a:p>
          <a:p>
            <a:r>
              <a:rPr lang="en-US" dirty="0" smtClean="0">
                <a:latin typeface="Calibri" pitchFamily="34" charset="0"/>
                <a:cs typeface="Times New Roman" pitchFamily="18" charset="0"/>
              </a:rPr>
              <a:t>PVR -less than normal</a:t>
            </a:r>
          </a:p>
          <a:p>
            <a:r>
              <a:rPr lang="en-US" dirty="0" smtClean="0">
                <a:latin typeface="Calibri" pitchFamily="34" charset="0"/>
                <a:cs typeface="Times New Roman" pitchFamily="18" charset="0"/>
              </a:rPr>
              <a:t>Increased PBF</a:t>
            </a:r>
          </a:p>
          <a:p>
            <a:r>
              <a:rPr lang="en-US" dirty="0" smtClean="0">
                <a:latin typeface="Calibri" pitchFamily="34" charset="0"/>
                <a:cs typeface="Times New Roman" pitchFamily="18" charset="0"/>
              </a:rPr>
              <a:t>Increased LA &amp; LV pressure</a:t>
            </a:r>
          </a:p>
          <a:p>
            <a:r>
              <a:rPr lang="en-US" dirty="0" smtClean="0">
                <a:latin typeface="Calibri" pitchFamily="34" charset="0"/>
                <a:cs typeface="Times New Roman" pitchFamily="18" charset="0"/>
              </a:rPr>
              <a:t>Restricted FO +/-</a:t>
            </a:r>
          </a:p>
          <a:p>
            <a:r>
              <a:rPr lang="en-US" dirty="0" err="1" smtClean="0">
                <a:latin typeface="Calibri" pitchFamily="34" charset="0"/>
                <a:cs typeface="Times New Roman" pitchFamily="18" charset="0"/>
              </a:rPr>
              <a:t>Ductus</a:t>
            </a:r>
            <a:r>
              <a:rPr lang="en-US" dirty="0" smtClean="0">
                <a:latin typeface="Calibri" pitchFamily="34" charset="0"/>
                <a:cs typeface="Times New Roman" pitchFamily="18" charset="0"/>
              </a:rPr>
              <a:t> constriction +/-</a:t>
            </a:r>
          </a:p>
          <a:p>
            <a:r>
              <a:rPr lang="en-US" dirty="0" smtClean="0">
                <a:latin typeface="Calibri" pitchFamily="34" charset="0"/>
                <a:cs typeface="Times New Roman" pitchFamily="18" charset="0"/>
              </a:rPr>
              <a:t>Increased PA pressure</a:t>
            </a:r>
          </a:p>
          <a:p>
            <a:r>
              <a:rPr lang="en-US" dirty="0" smtClean="0">
                <a:latin typeface="Calibri" pitchFamily="34" charset="0"/>
                <a:cs typeface="Times New Roman" pitchFamily="18" charset="0"/>
              </a:rPr>
              <a:t>Increased PV Smooth muscle development</a:t>
            </a:r>
          </a:p>
          <a:p>
            <a:r>
              <a:rPr lang="en-IN" dirty="0" smtClean="0">
                <a:latin typeface="Calibri" pitchFamily="34" charset="0"/>
                <a:cs typeface="Times New Roman" pitchFamily="18" charset="0"/>
              </a:rPr>
              <a:t>PPHTN of the newborn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smtClean="0">
                <a:effectLst>
                  <a:outerShdw blurRad="38100" dist="38100" dir="2700000" algn="tl">
                    <a:srgbClr val="000000">
                      <a:alpha val="43137"/>
                    </a:srgbClr>
                  </a:outerShdw>
                </a:effectLst>
                <a:latin typeface="Calibri" pitchFamily="34" charset="0"/>
              </a:rPr>
              <a:t>Postnatal physiology of TGA</a:t>
            </a:r>
            <a:endParaRPr lang="en-IN" sz="4800" dirty="0">
              <a:effectLst>
                <a:outerShdw blurRad="38100" dist="38100" dir="2700000" algn="tl">
                  <a:srgbClr val="000000">
                    <a:alpha val="43137"/>
                  </a:srgbClr>
                </a:outerShdw>
              </a:effectLst>
              <a:latin typeface="Calibri" pitchFamily="34" charset="0"/>
            </a:endParaRPr>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Calibri" pitchFamily="34" charset="0"/>
              </a:rPr>
              <a:t>Transitional Circulation</a:t>
            </a:r>
            <a:endParaRPr lang="en-IN" b="1" dirty="0">
              <a:latin typeface="Calibri" pitchFamily="34" charset="0"/>
            </a:endParaRPr>
          </a:p>
        </p:txBody>
      </p:sp>
      <p:sp>
        <p:nvSpPr>
          <p:cNvPr id="3" name="Content Placeholder 2"/>
          <p:cNvSpPr>
            <a:spLocks noGrp="1"/>
          </p:cNvSpPr>
          <p:nvPr>
            <p:ph idx="1"/>
          </p:nvPr>
        </p:nvSpPr>
        <p:spPr>
          <a:xfrm>
            <a:off x="457200" y="1285860"/>
            <a:ext cx="8229600" cy="4525963"/>
          </a:xfrm>
        </p:spPr>
        <p:txBody>
          <a:bodyPr>
            <a:noAutofit/>
          </a:bodyPr>
          <a:lstStyle/>
          <a:p>
            <a:pPr>
              <a:lnSpc>
                <a:spcPct val="150000"/>
              </a:lnSpc>
            </a:pPr>
            <a:r>
              <a:rPr lang="en-US" sz="2200" dirty="0" smtClean="0">
                <a:cs typeface="Times New Roman" pitchFamily="18" charset="0"/>
              </a:rPr>
              <a:t>PVR fall and SVR increases</a:t>
            </a:r>
          </a:p>
          <a:p>
            <a:pPr>
              <a:lnSpc>
                <a:spcPct val="150000"/>
              </a:lnSpc>
            </a:pPr>
            <a:r>
              <a:rPr lang="en-US" sz="2200" dirty="0" smtClean="0">
                <a:cs typeface="Times New Roman" pitchFamily="18" charset="0"/>
              </a:rPr>
              <a:t>RA Pr won’t come down as compared to normal baby</a:t>
            </a:r>
          </a:p>
          <a:p>
            <a:pPr>
              <a:lnSpc>
                <a:spcPct val="150000"/>
              </a:lnSpc>
            </a:pPr>
            <a:r>
              <a:rPr lang="en-US" sz="2200" dirty="0" smtClean="0">
                <a:cs typeface="Times New Roman" pitchFamily="18" charset="0"/>
              </a:rPr>
              <a:t>Bidirectional flow at foramen ovale</a:t>
            </a:r>
          </a:p>
          <a:p>
            <a:pPr>
              <a:lnSpc>
                <a:spcPct val="150000"/>
              </a:lnSpc>
            </a:pPr>
            <a:r>
              <a:rPr lang="en-IN" sz="2200" dirty="0" smtClean="0">
                <a:cs typeface="Times New Roman" pitchFamily="18" charset="0"/>
              </a:rPr>
              <a:t>In TGA with IVS, the DA is widely patent after birth</a:t>
            </a:r>
          </a:p>
          <a:p>
            <a:pPr>
              <a:lnSpc>
                <a:spcPct val="150000"/>
              </a:lnSpc>
            </a:pPr>
            <a:r>
              <a:rPr lang="en-US" sz="2200" dirty="0" smtClean="0">
                <a:cs typeface="Times New Roman" pitchFamily="18" charset="0"/>
              </a:rPr>
              <a:t>Early after birth, ductal flow is bidirectional</a:t>
            </a:r>
            <a:endParaRPr lang="en-IN" sz="2200" dirty="0" smtClean="0">
              <a:cs typeface="Times New Roman" pitchFamily="18" charset="0"/>
            </a:endParaRPr>
          </a:p>
          <a:p>
            <a:pPr>
              <a:lnSpc>
                <a:spcPct val="150000"/>
              </a:lnSpc>
            </a:pPr>
            <a:r>
              <a:rPr lang="en-IN" sz="2200" dirty="0" smtClean="0">
                <a:cs typeface="Times New Roman" pitchFamily="18" charset="0"/>
              </a:rPr>
              <a:t>With fall in PVR, shunt at the PDA is from aorta to PA with an equal amount of blood passing from the pulmonary to systemic circuit at the atrial level </a:t>
            </a:r>
          </a:p>
          <a:p>
            <a:pPr>
              <a:lnSpc>
                <a:spcPct val="150000"/>
              </a:lnSpc>
            </a:pPr>
            <a:r>
              <a:rPr lang="en-IN" sz="2200" dirty="0" smtClean="0">
                <a:cs typeface="Times New Roman" pitchFamily="18" charset="0"/>
              </a:rPr>
              <a:t>Rarely, there is a delayed fall in PVR that results PPHTN</a:t>
            </a:r>
          </a:p>
          <a:p>
            <a:pPr>
              <a:lnSpc>
                <a:spcPct val="150000"/>
              </a:lnSpc>
            </a:pPr>
            <a:endParaRPr lang="en-IN" sz="2200" dirty="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15200" cy="5715000"/>
          </a:xfrm>
        </p:spPr>
        <p:txBody>
          <a:bodyPr>
            <a:normAutofit fontScale="77500" lnSpcReduction="20000"/>
          </a:bodyPr>
          <a:lstStyle/>
          <a:p>
            <a:r>
              <a:rPr lang="en-US" dirty="0" smtClean="0"/>
              <a:t>Early development of PVOD in TGA patients (Heath-Edwards III and more).</a:t>
            </a:r>
          </a:p>
          <a:p>
            <a:r>
              <a:rPr lang="en-US" dirty="0" smtClean="0"/>
              <a:t>It is very early in TGA with VSD(78% by 12 months) and seen in TGA-IVS also( 34% by 12 months).</a:t>
            </a:r>
          </a:p>
          <a:p>
            <a:r>
              <a:rPr lang="en-US" dirty="0" smtClean="0"/>
              <a:t>Reason multi-factorial</a:t>
            </a:r>
          </a:p>
          <a:p>
            <a:pPr lvl="1"/>
            <a:r>
              <a:rPr lang="en-US" dirty="0" smtClean="0"/>
              <a:t>Increased PV muscularity</a:t>
            </a:r>
          </a:p>
          <a:p>
            <a:pPr lvl="1"/>
            <a:r>
              <a:rPr lang="en-US" dirty="0" smtClean="0"/>
              <a:t>Increased </a:t>
            </a:r>
            <a:r>
              <a:rPr lang="en-US" dirty="0" err="1" smtClean="0"/>
              <a:t>intimal</a:t>
            </a:r>
            <a:r>
              <a:rPr lang="en-US" dirty="0" smtClean="0"/>
              <a:t> hyperplasia</a:t>
            </a:r>
          </a:p>
          <a:p>
            <a:pPr lvl="1"/>
            <a:r>
              <a:rPr lang="en-US" dirty="0" smtClean="0"/>
              <a:t>Decreased intra-</a:t>
            </a:r>
            <a:r>
              <a:rPr lang="en-US" dirty="0" err="1" smtClean="0"/>
              <a:t>acinar</a:t>
            </a:r>
            <a:r>
              <a:rPr lang="en-US" dirty="0" smtClean="0"/>
              <a:t> pulmonary arteries</a:t>
            </a:r>
          </a:p>
          <a:p>
            <a:pPr lvl="1"/>
            <a:r>
              <a:rPr lang="en-US" dirty="0" smtClean="0"/>
              <a:t>Pre-capillary pulmonary arteriolar-bronchial arterial </a:t>
            </a:r>
            <a:r>
              <a:rPr lang="en-US" dirty="0" err="1" smtClean="0"/>
              <a:t>anastomosis</a:t>
            </a:r>
            <a:endParaRPr lang="en-US" dirty="0" smtClean="0"/>
          </a:p>
          <a:p>
            <a:pPr lvl="1"/>
            <a:r>
              <a:rPr lang="en-US" dirty="0" smtClean="0"/>
              <a:t>Regional pulmonary hypoxemia</a:t>
            </a:r>
          </a:p>
          <a:p>
            <a:pPr lvl="1"/>
            <a:r>
              <a:rPr lang="en-US" dirty="0" smtClean="0"/>
              <a:t>Overall increased flow rate</a:t>
            </a:r>
          </a:p>
          <a:p>
            <a:pPr lvl="1"/>
            <a:r>
              <a:rPr lang="en-US" dirty="0" smtClean="0"/>
              <a:t>Increased pulmonary vascular shear stress</a:t>
            </a:r>
          </a:p>
          <a:p>
            <a:pPr lvl="1"/>
            <a:r>
              <a:rPr lang="en-US" dirty="0" smtClean="0"/>
              <a:t>Endothelial damage </a:t>
            </a:r>
          </a:p>
          <a:p>
            <a:pPr lvl="1"/>
            <a:r>
              <a:rPr lang="en-US" dirty="0" smtClean="0"/>
              <a:t>Platelet activation</a:t>
            </a:r>
          </a:p>
          <a:p>
            <a:pPr lvl="1"/>
            <a:r>
              <a:rPr lang="en-US" dirty="0" err="1" smtClean="0"/>
              <a:t>Microthrombi</a:t>
            </a:r>
            <a:r>
              <a:rPr lang="en-US" dirty="0" smtClean="0"/>
              <a:t> formation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r>
              <a:rPr lang="en-US" dirty="0" smtClean="0">
                <a:cs typeface="Times New Roman" pitchFamily="18" charset="0"/>
              </a:rPr>
              <a:t>Transposition: aorta from morphologic RV and pulmonary artery from morphologic LV.</a:t>
            </a:r>
          </a:p>
          <a:p>
            <a:pPr>
              <a:lnSpc>
                <a:spcPct val="110000"/>
              </a:lnSpc>
            </a:pPr>
            <a:r>
              <a:rPr lang="en-US" dirty="0" err="1" smtClean="0">
                <a:cs typeface="Times New Roman" pitchFamily="18" charset="0"/>
              </a:rPr>
              <a:t>Atrio</a:t>
            </a:r>
            <a:r>
              <a:rPr lang="en-US" dirty="0" smtClean="0">
                <a:cs typeface="Times New Roman" pitchFamily="18" charset="0"/>
              </a:rPr>
              <a:t>-ventricular concordance with </a:t>
            </a:r>
            <a:r>
              <a:rPr lang="en-US" dirty="0" err="1" smtClean="0">
                <a:cs typeface="Times New Roman" pitchFamily="18" charset="0"/>
              </a:rPr>
              <a:t>ventriculo</a:t>
            </a:r>
            <a:r>
              <a:rPr lang="en-US" dirty="0" smtClean="0">
                <a:cs typeface="Times New Roman" pitchFamily="18" charset="0"/>
              </a:rPr>
              <a:t>-arterial discordance</a:t>
            </a:r>
          </a:p>
          <a:p>
            <a:pPr>
              <a:lnSpc>
                <a:spcPct val="110000"/>
              </a:lnSpc>
            </a:pPr>
            <a:r>
              <a:rPr lang="en-US" dirty="0" smtClean="0">
                <a:cs typeface="Times New Roman" pitchFamily="18" charset="0"/>
              </a:rPr>
              <a:t>Two circulations in parallel </a:t>
            </a:r>
            <a:r>
              <a:rPr lang="en-US" dirty="0" smtClean="0">
                <a:cs typeface="Times New Roman" pitchFamily="18" charset="0"/>
                <a:sym typeface="Wingdings" pitchFamily="2" charset="2"/>
              </a:rPr>
              <a:t>CCHD</a:t>
            </a:r>
            <a:endParaRPr lang="en-US" dirty="0" smtClean="0">
              <a:cs typeface="Times New Roman" pitchFamily="18" charset="0"/>
            </a:endParaRPr>
          </a:p>
          <a:p>
            <a:pPr>
              <a:lnSpc>
                <a:spcPct val="110000"/>
              </a:lnSpc>
            </a:pPr>
            <a:r>
              <a:rPr lang="en-US" dirty="0" smtClean="0">
                <a:cs typeface="Times New Roman" pitchFamily="18" charset="0"/>
              </a:rPr>
              <a:t>Spatial relationship of the great arteries also abnormal</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477962"/>
          </a:xfrm>
        </p:spPr>
        <p:txBody>
          <a:bodyPr>
            <a:normAutofit/>
          </a:bodyPr>
          <a:lstStyle/>
          <a:p>
            <a:r>
              <a:rPr lang="en-US" b="1" dirty="0" smtClean="0"/>
              <a:t>Definition of shunts- </a:t>
            </a:r>
            <a:br>
              <a:rPr lang="en-US" b="1" dirty="0" smtClean="0"/>
            </a:br>
            <a:r>
              <a:rPr lang="en-US" b="1" dirty="0" smtClean="0">
                <a:cs typeface="Times New Roman" pitchFamily="18" charset="0"/>
              </a:rPr>
              <a:t>Physiological shunts</a:t>
            </a:r>
            <a:endParaRPr lang="en-US" dirty="0"/>
          </a:p>
        </p:txBody>
      </p:sp>
      <p:sp>
        <p:nvSpPr>
          <p:cNvPr id="3" name="Content Placeholder 2"/>
          <p:cNvSpPr>
            <a:spLocks noGrp="1"/>
          </p:cNvSpPr>
          <p:nvPr>
            <p:ph idx="1"/>
          </p:nvPr>
        </p:nvSpPr>
        <p:spPr>
          <a:xfrm>
            <a:off x="990600" y="2209799"/>
            <a:ext cx="7010400" cy="3886201"/>
          </a:xfrm>
        </p:spPr>
        <p:txBody>
          <a:bodyPr/>
          <a:lstStyle/>
          <a:p>
            <a:pPr marL="342900" lvl="1" indent="-342900">
              <a:buFont typeface="Arial" pitchFamily="34" charset="0"/>
              <a:buChar char="•"/>
            </a:pPr>
            <a:r>
              <a:rPr lang="en-US" sz="2400" b="1" dirty="0" smtClean="0">
                <a:latin typeface="Times New Roman" pitchFamily="18" charset="0"/>
                <a:cs typeface="Times New Roman" pitchFamily="18" charset="0"/>
              </a:rPr>
              <a:t>Left to right</a:t>
            </a:r>
            <a:r>
              <a:rPr lang="en-US" sz="2400" dirty="0" smtClean="0">
                <a:latin typeface="Times New Roman" pitchFamily="18" charset="0"/>
                <a:cs typeface="Times New Roman" pitchFamily="18" charset="0"/>
              </a:rPr>
              <a:t>: The volume of oxygenated pulmonary venous return re-circulated to pulmonary circulation (</a:t>
            </a:r>
            <a:r>
              <a:rPr lang="en-US" sz="2400" dirty="0" err="1" smtClean="0">
                <a:latin typeface="Times New Roman" pitchFamily="18" charset="0"/>
                <a:cs typeface="Times New Roman" pitchFamily="18" charset="0"/>
              </a:rPr>
              <a:t>Qp</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Qep</a:t>
            </a:r>
            <a:r>
              <a:rPr lang="en-US" sz="2400" dirty="0" smtClean="0">
                <a:latin typeface="Times New Roman" pitchFamily="18" charset="0"/>
                <a:cs typeface="Times New Roman" pitchFamily="18" charset="0"/>
              </a:rPr>
              <a:t>)</a:t>
            </a:r>
          </a:p>
          <a:p>
            <a:pPr marL="342900" lvl="1" indent="-342900">
              <a:buFont typeface="Arial" pitchFamily="34" charset="0"/>
              <a:buChar char="•"/>
            </a:pPr>
            <a:r>
              <a:rPr lang="en-US" sz="2400" b="1" dirty="0" smtClean="0">
                <a:latin typeface="Times New Roman" pitchFamily="18" charset="0"/>
                <a:cs typeface="Times New Roman" pitchFamily="18" charset="0"/>
              </a:rPr>
              <a:t>Right to left</a:t>
            </a:r>
            <a:r>
              <a:rPr lang="en-US" sz="24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volume of systemic venous blood that re-enters the systemic arteries without passing through the lung </a:t>
            </a:r>
            <a:r>
              <a:rPr lang="en-US" sz="2400" dirty="0" smtClean="0">
                <a:latin typeface="Times New Roman" pitchFamily="18" charset="0"/>
                <a:cs typeface="Times New Roman" pitchFamily="18" charset="0"/>
              </a:rPr>
              <a:t>(Qs – </a:t>
            </a:r>
            <a:r>
              <a:rPr lang="en-US" sz="2400" dirty="0" err="1" smtClean="0">
                <a:latin typeface="Times New Roman" pitchFamily="18" charset="0"/>
                <a:cs typeface="Times New Roman" pitchFamily="18" charset="0"/>
              </a:rPr>
              <a:t>Qes</a:t>
            </a:r>
            <a:r>
              <a:rPr lang="en-US" sz="2400"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1447800"/>
          </a:xfrm>
        </p:spPr>
        <p:txBody>
          <a:bodyPr>
            <a:noAutofit/>
          </a:bodyPr>
          <a:lstStyle/>
          <a:p>
            <a:r>
              <a:rPr lang="en-US" b="1" dirty="0" smtClean="0"/>
              <a:t/>
            </a:r>
            <a:br>
              <a:rPr lang="en-US" b="1" dirty="0" smtClean="0"/>
            </a:br>
            <a:r>
              <a:rPr lang="en-US" b="1" dirty="0" smtClean="0">
                <a:cs typeface="Times New Roman" pitchFamily="18" charset="0"/>
              </a:rPr>
              <a:t>Anatomical shunts</a:t>
            </a:r>
            <a:r>
              <a:rPr lang="en-US" dirty="0" smtClean="0">
                <a:cs typeface="Times New Roman" pitchFamily="18" charset="0"/>
              </a:rPr>
              <a:t/>
            </a:r>
            <a:br>
              <a:rPr lang="en-US" dirty="0" smtClean="0">
                <a:cs typeface="Times New Roman" pitchFamily="18" charset="0"/>
              </a:rPr>
            </a:br>
            <a:endParaRPr lang="en-IN" b="1" dirty="0"/>
          </a:p>
        </p:txBody>
      </p:sp>
      <p:sp>
        <p:nvSpPr>
          <p:cNvPr id="4" name="Rectangle 3"/>
          <p:cNvSpPr>
            <a:spLocks noGrp="1" noChangeArrowheads="1"/>
          </p:cNvSpPr>
          <p:nvPr>
            <p:ph idx="1"/>
          </p:nvPr>
        </p:nvSpPr>
        <p:spPr>
          <a:xfrm>
            <a:off x="457200" y="2057400"/>
            <a:ext cx="8229600" cy="4525963"/>
          </a:xfrm>
        </p:spPr>
        <p:txBody>
          <a:bodyPr>
            <a:normAutofit/>
          </a:bodyPr>
          <a:lstStyle/>
          <a:p>
            <a:pPr lvl="1">
              <a:buFont typeface="Arial" pitchFamily="34" charset="0"/>
              <a:buChar char="•"/>
            </a:pPr>
            <a:r>
              <a:rPr lang="en-US" sz="2400" b="1" dirty="0" smtClean="0">
                <a:latin typeface="Times New Roman" pitchFamily="18" charset="0"/>
                <a:cs typeface="Times New Roman" pitchFamily="18" charset="0"/>
              </a:rPr>
              <a:t>Left </a:t>
            </a:r>
            <a:r>
              <a:rPr lang="en-US" sz="2400" b="1" dirty="0">
                <a:latin typeface="Times New Roman" pitchFamily="18" charset="0"/>
                <a:cs typeface="Times New Roman" pitchFamily="18" charset="0"/>
              </a:rPr>
              <a:t>to Right</a:t>
            </a:r>
            <a:r>
              <a:rPr lang="en-US" sz="2400" dirty="0">
                <a:latin typeface="Times New Roman" pitchFamily="18" charset="0"/>
                <a:cs typeface="Times New Roman" pitchFamily="18" charset="0"/>
              </a:rPr>
              <a:t>: Blood flowing from left sided chambers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the right sided </a:t>
            </a:r>
            <a:r>
              <a:rPr lang="en-US" sz="2400" dirty="0" smtClean="0">
                <a:latin typeface="Times New Roman" pitchFamily="18" charset="0"/>
                <a:cs typeface="Times New Roman" pitchFamily="18" charset="0"/>
              </a:rPr>
              <a:t>chambers.</a:t>
            </a:r>
          </a:p>
          <a:p>
            <a:pPr lvl="1">
              <a:buFont typeface="Arial" pitchFamily="34" charset="0"/>
              <a:buChar char="•"/>
            </a:pPr>
            <a:r>
              <a:rPr lang="en-US" sz="2400" dirty="0" smtClean="0">
                <a:latin typeface="Times New Roman" pitchFamily="18" charset="0"/>
                <a:cs typeface="Times New Roman" pitchFamily="18" charset="0"/>
              </a:rPr>
              <a:t> I</a:t>
            </a:r>
            <a:r>
              <a:rPr lang="en-US" sz="2400" b="1" dirty="0" smtClean="0">
                <a:latin typeface="Times New Roman" pitchFamily="18" charset="0"/>
                <a:cs typeface="Times New Roman" pitchFamily="18" charset="0"/>
              </a:rPr>
              <a:t>t is always more than effective systemic flow due to bidirectional shunt.</a:t>
            </a:r>
          </a:p>
          <a:p>
            <a:pPr lvl="1">
              <a:lnSpc>
                <a:spcPct val="150000"/>
              </a:lnSpc>
            </a:pPr>
            <a:endParaRPr lang="en-US" sz="2400" dirty="0" smtClean="0">
              <a:latin typeface="Times New Roman" pitchFamily="18" charset="0"/>
              <a:cs typeface="Times New Roman" pitchFamily="18" charset="0"/>
            </a:endParaRPr>
          </a:p>
          <a:p>
            <a:pPr lvl="1">
              <a:buFont typeface="Arial" pitchFamily="34" charset="0"/>
              <a:buChar char="•"/>
            </a:pPr>
            <a:r>
              <a:rPr lang="en-US" sz="2400" b="1" dirty="0" smtClean="0">
                <a:latin typeface="Times New Roman" pitchFamily="18" charset="0"/>
                <a:cs typeface="Times New Roman" pitchFamily="18" charset="0"/>
              </a:rPr>
              <a:t>Right </a:t>
            </a:r>
            <a:r>
              <a:rPr lang="en-US" sz="2400" b="1" dirty="0">
                <a:latin typeface="Times New Roman" pitchFamily="18" charset="0"/>
                <a:cs typeface="Times New Roman" pitchFamily="18" charset="0"/>
              </a:rPr>
              <a:t>to Left</a:t>
            </a:r>
            <a:r>
              <a:rPr lang="en-US" sz="2400" dirty="0">
                <a:latin typeface="Times New Roman" pitchFamily="18" charset="0"/>
                <a:cs typeface="Times New Roman" pitchFamily="18" charset="0"/>
              </a:rPr>
              <a:t>: Blood flowing from right sided chambers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the left sided </a:t>
            </a:r>
            <a:r>
              <a:rPr lang="en-US" sz="2400" dirty="0" smtClean="0">
                <a:latin typeface="Times New Roman" pitchFamily="18" charset="0"/>
                <a:cs typeface="Times New Roman" pitchFamily="18" charset="0"/>
              </a:rPr>
              <a:t>chambers</a:t>
            </a:r>
          </a:p>
          <a:p>
            <a:pPr lvl="1">
              <a:buFont typeface="Arial" pitchFamily="34" charset="0"/>
              <a:buChar char="•"/>
            </a:pPr>
            <a:r>
              <a:rPr lang="en-US" sz="2400" b="1" dirty="0" smtClean="0">
                <a:latin typeface="Times New Roman" pitchFamily="18" charset="0"/>
                <a:cs typeface="Times New Roman" pitchFamily="18" charset="0"/>
              </a:rPr>
              <a:t>It is always more than effective pulmonary flow due to bidirectional shunt.</a:t>
            </a:r>
            <a:endParaRPr lang="en-US" sz="2400" b="1" dirty="0">
              <a:latin typeface="Times New Roman" pitchFamily="18" charset="0"/>
              <a:cs typeface="Times New Roman" pitchFamily="18" charset="0"/>
            </a:endParaRPr>
          </a:p>
          <a:p>
            <a:pPr lvl="1">
              <a:lnSpc>
                <a:spcPct val="150000"/>
              </a:lnSpc>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33400" y="1066800"/>
            <a:ext cx="8229600" cy="4525963"/>
          </a:xfrm>
        </p:spPr>
        <p:txBody>
          <a:bodyPr>
            <a:normAutofit fontScale="92500"/>
          </a:bodyPr>
          <a:lstStyle/>
          <a:p>
            <a:pPr>
              <a:lnSpc>
                <a:spcPct val="160000"/>
              </a:lnSpc>
            </a:pPr>
            <a:r>
              <a:rPr lang="en-US" sz="2600" b="1" dirty="0">
                <a:latin typeface="Calibri" pitchFamily="34" charset="0"/>
                <a:cs typeface="Times New Roman" pitchFamily="18" charset="0"/>
              </a:rPr>
              <a:t>Effective pulmonary blood flow (Qep</a:t>
            </a:r>
            <a:r>
              <a:rPr lang="en-US" sz="2600" b="1" dirty="0" smtClean="0">
                <a:latin typeface="Calibri" pitchFamily="34" charset="0"/>
                <a:cs typeface="Times New Roman" pitchFamily="18" charset="0"/>
              </a:rPr>
              <a:t>)</a:t>
            </a:r>
            <a:endParaRPr lang="en-US" sz="2600" b="1" dirty="0">
              <a:latin typeface="Calibri" pitchFamily="34" charset="0"/>
              <a:cs typeface="Times New Roman" pitchFamily="18" charset="0"/>
            </a:endParaRPr>
          </a:p>
          <a:p>
            <a:pPr lvl="1">
              <a:lnSpc>
                <a:spcPct val="160000"/>
              </a:lnSpc>
            </a:pPr>
            <a:r>
              <a:rPr lang="en-US" sz="2400" dirty="0">
                <a:latin typeface="Calibri" pitchFamily="34" charset="0"/>
                <a:cs typeface="Times New Roman" pitchFamily="18" charset="0"/>
              </a:rPr>
              <a:t>The volume of systemic venous return that is effectively oxygenated in the lungs</a:t>
            </a:r>
          </a:p>
          <a:p>
            <a:pPr lvl="1">
              <a:lnSpc>
                <a:spcPct val="160000"/>
              </a:lnSpc>
            </a:pPr>
            <a:endParaRPr lang="en-US" sz="2400" dirty="0">
              <a:latin typeface="Calibri" pitchFamily="34" charset="0"/>
              <a:cs typeface="Times New Roman" pitchFamily="18" charset="0"/>
            </a:endParaRPr>
          </a:p>
          <a:p>
            <a:pPr>
              <a:lnSpc>
                <a:spcPct val="160000"/>
              </a:lnSpc>
            </a:pPr>
            <a:r>
              <a:rPr lang="en-US" sz="2600" b="1" dirty="0">
                <a:latin typeface="Calibri" pitchFamily="34" charset="0"/>
                <a:cs typeface="Times New Roman" pitchFamily="18" charset="0"/>
              </a:rPr>
              <a:t>Effective systemic blood flow (Qes</a:t>
            </a:r>
            <a:r>
              <a:rPr lang="en-US" sz="2600" b="1" dirty="0" smtClean="0">
                <a:latin typeface="Calibri" pitchFamily="34" charset="0"/>
                <a:cs typeface="Times New Roman" pitchFamily="18" charset="0"/>
              </a:rPr>
              <a:t>)</a:t>
            </a:r>
            <a:endParaRPr lang="en-US" sz="2600" b="1" dirty="0">
              <a:latin typeface="Calibri" pitchFamily="34" charset="0"/>
              <a:cs typeface="Times New Roman" pitchFamily="18" charset="0"/>
            </a:endParaRPr>
          </a:p>
          <a:p>
            <a:pPr lvl="1">
              <a:lnSpc>
                <a:spcPct val="160000"/>
              </a:lnSpc>
            </a:pPr>
            <a:r>
              <a:rPr lang="en-US" sz="2400" dirty="0">
                <a:latin typeface="Calibri" pitchFamily="34" charset="0"/>
                <a:cs typeface="Times New Roman" pitchFamily="18" charset="0"/>
              </a:rPr>
              <a:t>The volume of oxygenated pulmonary venous return that enters the systemic circulation and perfuses the systemic capillary bed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8" name="Line 24"/>
          <p:cNvSpPr>
            <a:spLocks noChangeShapeType="1"/>
          </p:cNvSpPr>
          <p:nvPr/>
        </p:nvSpPr>
        <p:spPr bwMode="auto">
          <a:xfrm>
            <a:off x="1219200" y="1066800"/>
            <a:ext cx="990600" cy="0"/>
          </a:xfrm>
          <a:prstGeom prst="line">
            <a:avLst/>
          </a:prstGeom>
          <a:noFill/>
          <a:ln w="57150">
            <a:solidFill>
              <a:srgbClr val="0000FF"/>
            </a:solidFill>
            <a:round/>
            <a:headEnd/>
            <a:tailEnd type="triangle" w="med" len="med"/>
          </a:ln>
        </p:spPr>
        <p:txBody>
          <a:bodyPr/>
          <a:lstStyle/>
          <a:p>
            <a:endParaRPr lang="en-US">
              <a:latin typeface="Times New Roman" pitchFamily="18" charset="0"/>
              <a:cs typeface="Times New Roman" pitchFamily="18" charset="0"/>
            </a:endParaRPr>
          </a:p>
        </p:txBody>
      </p:sp>
      <p:sp>
        <p:nvSpPr>
          <p:cNvPr id="35" name="Oval 34"/>
          <p:cNvSpPr/>
          <p:nvPr/>
        </p:nvSpPr>
        <p:spPr>
          <a:xfrm>
            <a:off x="7358082" y="4214818"/>
            <a:ext cx="1071538" cy="107157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261" name="Line 29"/>
          <p:cNvSpPr>
            <a:spLocks noChangeShapeType="1"/>
          </p:cNvSpPr>
          <p:nvPr/>
        </p:nvSpPr>
        <p:spPr bwMode="auto">
          <a:xfrm flipH="1">
            <a:off x="6500826" y="4648200"/>
            <a:ext cx="990600" cy="0"/>
          </a:xfrm>
          <a:prstGeom prst="line">
            <a:avLst/>
          </a:prstGeom>
          <a:noFill/>
          <a:ln w="57150">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34" name="Oval 33"/>
          <p:cNvSpPr/>
          <p:nvPr/>
        </p:nvSpPr>
        <p:spPr>
          <a:xfrm>
            <a:off x="142876" y="4071942"/>
            <a:ext cx="1071538" cy="1071570"/>
          </a:xfrm>
          <a:prstGeom prst="ellipse">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010" name="Line 4"/>
          <p:cNvSpPr>
            <a:spLocks noChangeShapeType="1"/>
          </p:cNvSpPr>
          <p:nvPr/>
        </p:nvSpPr>
        <p:spPr bwMode="auto">
          <a:xfrm>
            <a:off x="1981200" y="914400"/>
            <a:ext cx="0" cy="52578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1" name="Line 6"/>
          <p:cNvSpPr>
            <a:spLocks noChangeShapeType="1"/>
          </p:cNvSpPr>
          <p:nvPr/>
        </p:nvSpPr>
        <p:spPr bwMode="auto">
          <a:xfrm>
            <a:off x="6781800" y="914400"/>
            <a:ext cx="0" cy="52578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2" name="Line 7"/>
          <p:cNvSpPr>
            <a:spLocks noChangeShapeType="1"/>
          </p:cNvSpPr>
          <p:nvPr/>
        </p:nvSpPr>
        <p:spPr bwMode="auto">
          <a:xfrm>
            <a:off x="2857488" y="1038220"/>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3" name="Line 8"/>
          <p:cNvSpPr>
            <a:spLocks noChangeShapeType="1"/>
          </p:cNvSpPr>
          <p:nvPr/>
        </p:nvSpPr>
        <p:spPr bwMode="auto">
          <a:xfrm>
            <a:off x="5857884" y="1038220"/>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4" name="Line 9"/>
          <p:cNvSpPr>
            <a:spLocks noChangeShapeType="1"/>
          </p:cNvSpPr>
          <p:nvPr/>
        </p:nvSpPr>
        <p:spPr bwMode="auto">
          <a:xfrm>
            <a:off x="2857488" y="4467244"/>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5" name="Line 10"/>
          <p:cNvSpPr>
            <a:spLocks noChangeShapeType="1"/>
          </p:cNvSpPr>
          <p:nvPr/>
        </p:nvSpPr>
        <p:spPr bwMode="auto">
          <a:xfrm>
            <a:off x="5857884" y="4467244"/>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6" name="Line 11"/>
          <p:cNvSpPr>
            <a:spLocks noChangeShapeType="1"/>
          </p:cNvSpPr>
          <p:nvPr/>
        </p:nvSpPr>
        <p:spPr bwMode="auto">
          <a:xfrm>
            <a:off x="2819400" y="2714620"/>
            <a:ext cx="3048000" cy="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7" name="Line 12"/>
          <p:cNvSpPr>
            <a:spLocks noChangeShapeType="1"/>
          </p:cNvSpPr>
          <p:nvPr/>
        </p:nvSpPr>
        <p:spPr bwMode="auto">
          <a:xfrm>
            <a:off x="2819400" y="4495800"/>
            <a:ext cx="3048000" cy="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95245" name="AutoShape 13"/>
          <p:cNvSpPr>
            <a:spLocks noChangeArrowheads="1"/>
          </p:cNvSpPr>
          <p:nvPr/>
        </p:nvSpPr>
        <p:spPr bwMode="auto">
          <a:xfrm>
            <a:off x="2133600" y="914400"/>
            <a:ext cx="457200" cy="5086368"/>
          </a:xfrm>
          <a:prstGeom prst="downArrow">
            <a:avLst>
              <a:gd name="adj1" fmla="val 50000"/>
              <a:gd name="adj2" fmla="val 308333"/>
            </a:avLst>
          </a:prstGeom>
          <a:solidFill>
            <a:srgbClr val="0000FF"/>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95246" name="AutoShape 14"/>
          <p:cNvSpPr>
            <a:spLocks noChangeArrowheads="1"/>
          </p:cNvSpPr>
          <p:nvPr/>
        </p:nvSpPr>
        <p:spPr bwMode="auto">
          <a:xfrm>
            <a:off x="6172200" y="990600"/>
            <a:ext cx="457200" cy="5081606"/>
          </a:xfrm>
          <a:prstGeom prst="downArrow">
            <a:avLst>
              <a:gd name="adj1" fmla="val 50000"/>
              <a:gd name="adj2" fmla="val 304167"/>
            </a:avLst>
          </a:prstGeom>
          <a:solidFill>
            <a:srgbClr val="FF0000"/>
          </a:solidFill>
          <a:ln w="9525">
            <a:noFill/>
            <a:miter lim="800000"/>
            <a:headEnd/>
            <a:tailEnd/>
          </a:ln>
        </p:spPr>
        <p:txBody>
          <a:bodyPr wrap="none" anchor="ctr"/>
          <a:lstStyle/>
          <a:p>
            <a:endParaRPr lang="en-US">
              <a:latin typeface="Times New Roman" pitchFamily="18" charset="0"/>
              <a:cs typeface="Times New Roman" pitchFamily="18" charset="0"/>
            </a:endParaRPr>
          </a:p>
        </p:txBody>
      </p:sp>
      <p:cxnSp>
        <p:nvCxnSpPr>
          <p:cNvPr id="95247" name="AutoShape 15"/>
          <p:cNvCxnSpPr>
            <a:cxnSpLocks noChangeShapeType="1"/>
          </p:cNvCxnSpPr>
          <p:nvPr/>
        </p:nvCxnSpPr>
        <p:spPr bwMode="auto">
          <a:xfrm>
            <a:off x="2357422" y="3357562"/>
            <a:ext cx="3857652" cy="714380"/>
          </a:xfrm>
          <a:prstGeom prst="bentConnector3">
            <a:avLst>
              <a:gd name="adj1" fmla="val 48495"/>
            </a:avLst>
          </a:prstGeom>
          <a:noFill/>
          <a:ln w="127000">
            <a:solidFill>
              <a:srgbClr val="0000FF"/>
            </a:solidFill>
            <a:miter lim="800000"/>
            <a:headEnd/>
            <a:tailEnd type="triangle" w="med" len="med"/>
          </a:ln>
        </p:spPr>
      </p:cxnSp>
      <p:cxnSp>
        <p:nvCxnSpPr>
          <p:cNvPr id="95248" name="AutoShape 16"/>
          <p:cNvCxnSpPr>
            <a:cxnSpLocks noChangeShapeType="1"/>
            <a:stCxn id="95246" idx="0"/>
          </p:cNvCxnSpPr>
          <p:nvPr/>
        </p:nvCxnSpPr>
        <p:spPr bwMode="auto">
          <a:xfrm rot="16200000" flipH="1" flipV="1">
            <a:off x="3124192" y="509582"/>
            <a:ext cx="2795590" cy="3757626"/>
          </a:xfrm>
          <a:prstGeom prst="bentConnector4">
            <a:avLst>
              <a:gd name="adj1" fmla="val 84757"/>
              <a:gd name="adj2" fmla="val 43022"/>
            </a:avLst>
          </a:prstGeom>
          <a:noFill/>
          <a:ln w="127000">
            <a:solidFill>
              <a:srgbClr val="FF0000"/>
            </a:solidFill>
            <a:miter lim="800000"/>
            <a:headEnd/>
            <a:tailEnd type="triangle" w="med" len="med"/>
          </a:ln>
        </p:spPr>
      </p:cxnSp>
      <p:sp>
        <p:nvSpPr>
          <p:cNvPr id="95249" name="AutoShape 17"/>
          <p:cNvSpPr>
            <a:spLocks noChangeArrowheads="1"/>
          </p:cNvSpPr>
          <p:nvPr/>
        </p:nvSpPr>
        <p:spPr bwMode="auto">
          <a:xfrm>
            <a:off x="2514600" y="3810000"/>
            <a:ext cx="285752" cy="2109806"/>
          </a:xfrm>
          <a:prstGeom prst="downArrow">
            <a:avLst>
              <a:gd name="adj1" fmla="val 50000"/>
              <a:gd name="adj2" fmla="val 131250"/>
            </a:avLst>
          </a:prstGeom>
          <a:solidFill>
            <a:srgbClr val="FF0000"/>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95250" name="AutoShape 18"/>
          <p:cNvSpPr>
            <a:spLocks noChangeArrowheads="1"/>
          </p:cNvSpPr>
          <p:nvPr/>
        </p:nvSpPr>
        <p:spPr bwMode="auto">
          <a:xfrm>
            <a:off x="6024586" y="4071942"/>
            <a:ext cx="261926" cy="1895492"/>
          </a:xfrm>
          <a:prstGeom prst="downArrow">
            <a:avLst>
              <a:gd name="adj1" fmla="val 50000"/>
              <a:gd name="adj2" fmla="val 131250"/>
            </a:avLst>
          </a:prstGeom>
          <a:solidFill>
            <a:srgbClr val="0000FF"/>
          </a:solidFill>
          <a:ln w="9525">
            <a:solidFill>
              <a:srgbClr val="0000FF"/>
            </a:solidFill>
            <a:miter lim="800000"/>
            <a:headEnd/>
            <a:tailEnd/>
          </a:ln>
        </p:spPr>
        <p:txBody>
          <a:bodyPr wrap="none" anchor="ctr"/>
          <a:lstStyle/>
          <a:p>
            <a:endParaRPr lang="en-US">
              <a:latin typeface="Times New Roman" pitchFamily="18" charset="0"/>
              <a:cs typeface="Times New Roman" pitchFamily="18" charset="0"/>
            </a:endParaRPr>
          </a:p>
        </p:txBody>
      </p:sp>
      <p:sp>
        <p:nvSpPr>
          <p:cNvPr id="43024" name="Text Box 19"/>
          <p:cNvSpPr txBox="1">
            <a:spLocks noChangeArrowheads="1"/>
          </p:cNvSpPr>
          <p:nvPr/>
        </p:nvSpPr>
        <p:spPr bwMode="auto">
          <a:xfrm>
            <a:off x="152400" y="609600"/>
            <a:ext cx="1371600" cy="923330"/>
          </a:xfrm>
          <a:prstGeom prst="rect">
            <a:avLst/>
          </a:prstGeom>
          <a:noFill/>
          <a:ln w="9525">
            <a:solidFill>
              <a:srgbClr val="0000FF"/>
            </a:solidFill>
            <a:miter lim="800000"/>
            <a:headEnd/>
            <a:tailEnd/>
          </a:ln>
        </p:spPr>
        <p:txBody>
          <a:bodyPr wrap="square" anchor="ctr">
            <a:spAutoFit/>
          </a:bodyPr>
          <a:lstStyle/>
          <a:p>
            <a:pPr algn="ctr">
              <a:spcBef>
                <a:spcPct val="50000"/>
              </a:spcBef>
            </a:pPr>
            <a:r>
              <a:rPr lang="en-US" dirty="0">
                <a:latin typeface="Times New Roman" pitchFamily="18" charset="0"/>
                <a:cs typeface="Times New Roman" pitchFamily="18" charset="0"/>
              </a:rPr>
              <a:t>Systemic </a:t>
            </a:r>
            <a:r>
              <a:rPr lang="en-US" dirty="0" smtClean="0">
                <a:latin typeface="Times New Roman" pitchFamily="18" charset="0"/>
                <a:cs typeface="Times New Roman" pitchFamily="18" charset="0"/>
              </a:rPr>
              <a:t>venous return</a:t>
            </a:r>
            <a:endParaRPr lang="en-US" dirty="0">
              <a:latin typeface="Times New Roman" pitchFamily="18" charset="0"/>
              <a:cs typeface="Times New Roman" pitchFamily="18" charset="0"/>
            </a:endParaRPr>
          </a:p>
        </p:txBody>
      </p:sp>
      <p:sp>
        <p:nvSpPr>
          <p:cNvPr id="43025" name="Text Box 20"/>
          <p:cNvSpPr txBox="1">
            <a:spLocks noChangeArrowheads="1"/>
          </p:cNvSpPr>
          <p:nvPr/>
        </p:nvSpPr>
        <p:spPr bwMode="auto">
          <a:xfrm>
            <a:off x="7620000" y="762000"/>
            <a:ext cx="1371600" cy="915988"/>
          </a:xfrm>
          <a:prstGeom prst="rect">
            <a:avLst/>
          </a:prstGeom>
          <a:noFill/>
          <a:ln w="9525">
            <a:solidFill>
              <a:schemeClr val="accent6">
                <a:lumMod val="75000"/>
              </a:schemeClr>
            </a:solidFill>
            <a:miter lim="800000"/>
            <a:headEnd/>
            <a:tailEnd/>
          </a:ln>
        </p:spPr>
        <p:txBody>
          <a:bodyPr>
            <a:spAutoFit/>
          </a:bodyPr>
          <a:lstStyle/>
          <a:p>
            <a:pPr algn="ctr">
              <a:spcBef>
                <a:spcPct val="50000"/>
              </a:spcBef>
            </a:pPr>
            <a:r>
              <a:rPr lang="en-US" dirty="0">
                <a:latin typeface="Times New Roman" pitchFamily="18" charset="0"/>
                <a:cs typeface="Times New Roman" pitchFamily="18" charset="0"/>
              </a:rPr>
              <a:t>Pulmonary venous return</a:t>
            </a:r>
          </a:p>
        </p:txBody>
      </p:sp>
      <p:sp>
        <p:nvSpPr>
          <p:cNvPr id="95253" name="AutoShape 21"/>
          <p:cNvSpPr>
            <a:spLocks/>
          </p:cNvSpPr>
          <p:nvPr/>
        </p:nvSpPr>
        <p:spPr bwMode="auto">
          <a:xfrm>
            <a:off x="2971800" y="1219200"/>
            <a:ext cx="1143000" cy="609600"/>
          </a:xfrm>
          <a:prstGeom prst="borderCallout1">
            <a:avLst>
              <a:gd name="adj1" fmla="val 18750"/>
              <a:gd name="adj2" fmla="val 108333"/>
              <a:gd name="adj3" fmla="val 347101"/>
              <a:gd name="adj4" fmla="val 110174"/>
            </a:avLst>
          </a:prstGeom>
          <a:solidFill>
            <a:srgbClr val="0000FF"/>
          </a:solidFill>
          <a:ln w="9525">
            <a:solidFill>
              <a:schemeClr val="tx1"/>
            </a:solidFill>
            <a:miter lim="800000"/>
            <a:headEnd/>
            <a:tailEnd/>
          </a:ln>
        </p:spPr>
        <p:txBody>
          <a:bodyPr/>
          <a:lstStyle/>
          <a:p>
            <a:pPr algn="ctr"/>
            <a:r>
              <a:rPr lang="en-US" dirty="0">
                <a:solidFill>
                  <a:schemeClr val="bg1"/>
                </a:solidFill>
                <a:latin typeface="Times New Roman" pitchFamily="18" charset="0"/>
                <a:cs typeface="Times New Roman" pitchFamily="18" charset="0"/>
              </a:rPr>
              <a:t>Anat R-L</a:t>
            </a:r>
          </a:p>
        </p:txBody>
      </p:sp>
      <p:sp>
        <p:nvSpPr>
          <p:cNvPr id="95254" name="AutoShape 22"/>
          <p:cNvSpPr>
            <a:spLocks/>
          </p:cNvSpPr>
          <p:nvPr/>
        </p:nvSpPr>
        <p:spPr bwMode="auto">
          <a:xfrm>
            <a:off x="4572000" y="1219200"/>
            <a:ext cx="1116013" cy="609600"/>
          </a:xfrm>
          <a:prstGeom prst="borderCallout1">
            <a:avLst>
              <a:gd name="adj1" fmla="val 18750"/>
              <a:gd name="adj2" fmla="val -8333"/>
              <a:gd name="adj3" fmla="val 411921"/>
              <a:gd name="adj4" fmla="val -4032"/>
            </a:avLst>
          </a:prstGeom>
          <a:solidFill>
            <a:srgbClr val="FF0000"/>
          </a:solidFill>
          <a:ln w="9525">
            <a:solidFill>
              <a:schemeClr val="tx1"/>
            </a:solidFill>
            <a:miter lim="800000"/>
            <a:headEnd/>
            <a:tailEnd/>
          </a:ln>
        </p:spPr>
        <p:txBody>
          <a:bodyPr/>
          <a:lstStyle/>
          <a:p>
            <a:pPr algn="ctr"/>
            <a:r>
              <a:rPr lang="en-US" dirty="0">
                <a:latin typeface="Times New Roman" pitchFamily="18" charset="0"/>
                <a:cs typeface="Times New Roman" pitchFamily="18" charset="0"/>
              </a:rPr>
              <a:t>Anat L-R</a:t>
            </a:r>
          </a:p>
        </p:txBody>
      </p:sp>
      <p:sp>
        <p:nvSpPr>
          <p:cNvPr id="43029" name="Line 25"/>
          <p:cNvSpPr>
            <a:spLocks noChangeShapeType="1"/>
          </p:cNvSpPr>
          <p:nvPr/>
        </p:nvSpPr>
        <p:spPr bwMode="auto">
          <a:xfrm flipH="1">
            <a:off x="6629400" y="1219200"/>
            <a:ext cx="990600" cy="0"/>
          </a:xfrm>
          <a:prstGeom prst="line">
            <a:avLst/>
          </a:prstGeom>
          <a:noFill/>
          <a:ln w="57150">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95258" name="Text Box 26"/>
          <p:cNvSpPr txBox="1">
            <a:spLocks noChangeArrowheads="1"/>
          </p:cNvSpPr>
          <p:nvPr/>
        </p:nvSpPr>
        <p:spPr bwMode="auto">
          <a:xfrm>
            <a:off x="228600" y="4343400"/>
            <a:ext cx="914400" cy="641350"/>
          </a:xfrm>
          <a:prstGeom prst="rect">
            <a:avLst/>
          </a:prstGeom>
          <a:noFill/>
          <a:ln w="9525">
            <a:noFill/>
            <a:miter lim="800000"/>
            <a:headEnd/>
            <a:tailEnd/>
          </a:ln>
        </p:spPr>
        <p:txBody>
          <a:bodyPr>
            <a:spAutoFit/>
          </a:bodyPr>
          <a:lstStyle/>
          <a:p>
            <a:pPr algn="ctr"/>
            <a:r>
              <a:rPr lang="en-US" dirty="0">
                <a:latin typeface="Times New Roman" pitchFamily="18" charset="0"/>
                <a:cs typeface="Times New Roman" pitchFamily="18" charset="0"/>
              </a:rPr>
              <a:t>Physio R-L</a:t>
            </a:r>
          </a:p>
        </p:txBody>
      </p:sp>
      <p:sp>
        <p:nvSpPr>
          <p:cNvPr id="95259" name="Text Box 27"/>
          <p:cNvSpPr txBox="1">
            <a:spLocks noChangeArrowheads="1"/>
          </p:cNvSpPr>
          <p:nvPr/>
        </p:nvSpPr>
        <p:spPr bwMode="auto">
          <a:xfrm>
            <a:off x="7543800" y="4419600"/>
            <a:ext cx="914400" cy="641350"/>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Physio L-R</a:t>
            </a:r>
          </a:p>
        </p:txBody>
      </p:sp>
      <p:sp>
        <p:nvSpPr>
          <p:cNvPr id="95260" name="Line 28"/>
          <p:cNvSpPr>
            <a:spLocks noChangeShapeType="1"/>
          </p:cNvSpPr>
          <p:nvPr/>
        </p:nvSpPr>
        <p:spPr bwMode="auto">
          <a:xfrm flipV="1">
            <a:off x="1214414" y="4571996"/>
            <a:ext cx="1000132" cy="45719"/>
          </a:xfrm>
          <a:prstGeom prst="line">
            <a:avLst/>
          </a:prstGeom>
          <a:noFill/>
          <a:ln w="57150">
            <a:solidFill>
              <a:srgbClr val="0000FF"/>
            </a:solidFill>
            <a:round/>
            <a:headEnd/>
            <a:tailEnd type="triangle" w="med" len="med"/>
          </a:ln>
        </p:spPr>
        <p:txBody>
          <a:bodyPr/>
          <a:lstStyle/>
          <a:p>
            <a:endParaRPr lang="en-US">
              <a:latin typeface="Times New Roman" pitchFamily="18" charset="0"/>
              <a:cs typeface="Times New Roman" pitchFamily="18" charset="0"/>
            </a:endParaRPr>
          </a:p>
        </p:txBody>
      </p:sp>
      <p:sp>
        <p:nvSpPr>
          <p:cNvPr id="43034" name="Text Box 30"/>
          <p:cNvSpPr txBox="1">
            <a:spLocks noChangeArrowheads="1"/>
          </p:cNvSpPr>
          <p:nvPr/>
        </p:nvSpPr>
        <p:spPr bwMode="auto">
          <a:xfrm>
            <a:off x="0" y="5429264"/>
            <a:ext cx="2286000" cy="461665"/>
          </a:xfrm>
          <a:prstGeom prst="rect">
            <a:avLst/>
          </a:prstGeom>
          <a:noFill/>
          <a:ln w="9525">
            <a:noFill/>
            <a:miter lim="800000"/>
            <a:headEnd/>
            <a:tailEnd/>
          </a:ln>
        </p:spPr>
        <p:txBody>
          <a:bodyPr>
            <a:spAutoFit/>
          </a:bodyPr>
          <a:lstStyle/>
          <a:p>
            <a:pPr algn="ctr">
              <a:spcBef>
                <a:spcPct val="50000"/>
              </a:spcBef>
            </a:pPr>
            <a:r>
              <a:rPr lang="en-US" sz="2400" b="1" dirty="0" smtClean="0">
                <a:latin typeface="Times New Roman" pitchFamily="18" charset="0"/>
                <a:cs typeface="Times New Roman" pitchFamily="18" charset="0"/>
              </a:rPr>
              <a:t>Body</a:t>
            </a:r>
            <a:endParaRPr lang="en-US" sz="2400" b="1" dirty="0">
              <a:latin typeface="Times New Roman" pitchFamily="18" charset="0"/>
              <a:cs typeface="Times New Roman" pitchFamily="18" charset="0"/>
            </a:endParaRPr>
          </a:p>
        </p:txBody>
      </p:sp>
      <p:sp>
        <p:nvSpPr>
          <p:cNvPr id="43035" name="Text Box 32"/>
          <p:cNvSpPr txBox="1">
            <a:spLocks noChangeArrowheads="1"/>
          </p:cNvSpPr>
          <p:nvPr/>
        </p:nvSpPr>
        <p:spPr bwMode="auto">
          <a:xfrm>
            <a:off x="6705600" y="5429264"/>
            <a:ext cx="2438400" cy="461665"/>
          </a:xfrm>
          <a:prstGeom prst="rect">
            <a:avLst/>
          </a:prstGeom>
          <a:noFill/>
          <a:ln w="9525">
            <a:noFill/>
            <a:miter lim="800000"/>
            <a:headEnd/>
            <a:tailEnd/>
          </a:ln>
        </p:spPr>
        <p:txBody>
          <a:bodyPr>
            <a:spAutoFit/>
          </a:bodyPr>
          <a:lstStyle/>
          <a:p>
            <a:pPr algn="ctr">
              <a:spcBef>
                <a:spcPct val="50000"/>
              </a:spcBef>
            </a:pPr>
            <a:r>
              <a:rPr lang="en-US" sz="2400" b="1" dirty="0" smtClean="0">
                <a:latin typeface="Times New Roman" pitchFamily="18" charset="0"/>
                <a:cs typeface="Times New Roman" pitchFamily="18" charset="0"/>
              </a:rPr>
              <a:t>Lungs</a:t>
            </a:r>
            <a:endParaRPr lang="en-US" sz="2400" b="1" dirty="0">
              <a:latin typeface="Times New Roman" pitchFamily="18" charset="0"/>
              <a:cs typeface="Times New Roman" pitchFamily="18" charset="0"/>
            </a:endParaRPr>
          </a:p>
        </p:txBody>
      </p:sp>
      <p:sp>
        <p:nvSpPr>
          <p:cNvPr id="43036" name="Text Box 34"/>
          <p:cNvSpPr txBox="1">
            <a:spLocks noChangeArrowheads="1"/>
          </p:cNvSpPr>
          <p:nvPr/>
        </p:nvSpPr>
        <p:spPr bwMode="auto">
          <a:xfrm>
            <a:off x="304800" y="2133600"/>
            <a:ext cx="1371600" cy="1015663"/>
          </a:xfrm>
          <a:prstGeom prst="rect">
            <a:avLst/>
          </a:prstGeom>
          <a:noFill/>
          <a:ln w="9525">
            <a:noFill/>
            <a:miter lim="800000"/>
            <a:headEnd/>
            <a:tailEnd/>
          </a:ln>
        </p:spPr>
        <p:txBody>
          <a:bodyPr>
            <a:spAutoFit/>
          </a:bodyPr>
          <a:lstStyle/>
          <a:p>
            <a:pPr>
              <a:spcBef>
                <a:spcPct val="50000"/>
              </a:spcBef>
            </a:pPr>
            <a:r>
              <a:rPr lang="en-US" sz="2400" b="1" dirty="0" smtClean="0">
                <a:solidFill>
                  <a:srgbClr val="0000FF"/>
                </a:solidFill>
                <a:latin typeface="Times New Roman" pitchFamily="18" charset="0"/>
                <a:cs typeface="Times New Roman" pitchFamily="18" charset="0"/>
              </a:rPr>
              <a:t>RIGHT</a:t>
            </a:r>
          </a:p>
          <a:p>
            <a:pPr>
              <a:spcBef>
                <a:spcPct val="50000"/>
              </a:spcBef>
            </a:pPr>
            <a:r>
              <a:rPr lang="en-US" sz="2400" b="1" dirty="0" smtClean="0">
                <a:solidFill>
                  <a:srgbClr val="0000FF"/>
                </a:solidFill>
                <a:latin typeface="Times New Roman" pitchFamily="18" charset="0"/>
                <a:cs typeface="Times New Roman" pitchFamily="18" charset="0"/>
              </a:rPr>
              <a:t>HEART</a:t>
            </a:r>
            <a:r>
              <a:rPr lang="en-US" dirty="0" smtClean="0">
                <a:solidFill>
                  <a:srgbClr val="0000FF"/>
                </a:solidFill>
                <a:latin typeface="Times New Roman" pitchFamily="18" charset="0"/>
                <a:cs typeface="Times New Roman" pitchFamily="18" charset="0"/>
              </a:rPr>
              <a:t> </a:t>
            </a:r>
            <a:endParaRPr lang="en-US" dirty="0">
              <a:solidFill>
                <a:srgbClr val="0000FF"/>
              </a:solidFill>
              <a:latin typeface="Times New Roman" pitchFamily="18" charset="0"/>
              <a:cs typeface="Times New Roman" pitchFamily="18" charset="0"/>
            </a:endParaRPr>
          </a:p>
        </p:txBody>
      </p:sp>
      <p:sp>
        <p:nvSpPr>
          <p:cNvPr id="43037" name="Text Box 35"/>
          <p:cNvSpPr txBox="1">
            <a:spLocks noChangeArrowheads="1"/>
          </p:cNvSpPr>
          <p:nvPr/>
        </p:nvSpPr>
        <p:spPr bwMode="auto">
          <a:xfrm>
            <a:off x="7162800" y="2133600"/>
            <a:ext cx="1371600" cy="1015663"/>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LEFT</a:t>
            </a:r>
          </a:p>
          <a:p>
            <a:pPr>
              <a:spcBef>
                <a:spcPct val="50000"/>
              </a:spcBef>
            </a:pPr>
            <a:r>
              <a:rPr lang="en-US" sz="2400" b="1" dirty="0">
                <a:solidFill>
                  <a:srgbClr val="FF0000"/>
                </a:solidFill>
                <a:latin typeface="Times New Roman" pitchFamily="18" charset="0"/>
                <a:cs typeface="Times New Roman" pitchFamily="18" charset="0"/>
              </a:rPr>
              <a:t>HEART</a:t>
            </a:r>
            <a:r>
              <a:rPr lang="en-US" dirty="0">
                <a:latin typeface="Times New Roman" pitchFamily="18" charset="0"/>
                <a:cs typeface="Times New Roman" pitchFamily="18" charset="0"/>
              </a:rPr>
              <a:t> </a:t>
            </a:r>
          </a:p>
        </p:txBody>
      </p:sp>
      <p:sp>
        <p:nvSpPr>
          <p:cNvPr id="32" name="Rectangle 31"/>
          <p:cNvSpPr/>
          <p:nvPr/>
        </p:nvSpPr>
        <p:spPr>
          <a:xfrm>
            <a:off x="2011395" y="152400"/>
            <a:ext cx="5456045" cy="707886"/>
          </a:xfrm>
          <a:prstGeom prst="rect">
            <a:avLst/>
          </a:prstGeom>
        </p:spPr>
        <p:txBody>
          <a:bodyPr wrap="none">
            <a:spAutoFit/>
          </a:bodyPr>
          <a:lstStyle/>
          <a:p>
            <a:r>
              <a:rPr lang="en-IN" sz="4000" dirty="0" smtClean="0">
                <a:effectLst>
                  <a:outerShdw blurRad="38100" dist="38100" dir="2700000" algn="tl">
                    <a:srgbClr val="000000">
                      <a:alpha val="43137"/>
                    </a:srgbClr>
                  </a:outerShdw>
                </a:effectLst>
                <a:latin typeface="+mj-lt"/>
              </a:rPr>
              <a:t>Inter-circulatory shunting</a:t>
            </a:r>
            <a:endParaRPr lang="en-IN" sz="4000" dirty="0">
              <a:effectLst>
                <a:outerShdw blurRad="38100" dist="38100" dir="2700000" algn="tl">
                  <a:srgbClr val="000000">
                    <a:alpha val="43137"/>
                  </a:srgbClr>
                </a:outerShdw>
              </a:effectLst>
              <a:latin typeface="+mj-lt"/>
            </a:endParaRPr>
          </a:p>
        </p:txBody>
      </p:sp>
      <p:sp>
        <p:nvSpPr>
          <p:cNvPr id="38" name="Oval 37"/>
          <p:cNvSpPr/>
          <p:nvPr/>
        </p:nvSpPr>
        <p:spPr>
          <a:xfrm>
            <a:off x="1857356" y="5572140"/>
            <a:ext cx="1143008" cy="1071570"/>
          </a:xfrm>
          <a:prstGeom prst="ellipse">
            <a:avLst/>
          </a:prstGeom>
          <a:solidFill>
            <a:srgbClr val="FF0000">
              <a:alpha val="3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QS</a:t>
            </a:r>
            <a:endParaRPr lang="en-US" sz="2800" b="1" dirty="0">
              <a:solidFill>
                <a:schemeClr val="tx1"/>
              </a:solidFill>
              <a:latin typeface="Times New Roman" pitchFamily="18" charset="0"/>
              <a:cs typeface="Times New Roman" pitchFamily="18" charset="0"/>
            </a:endParaRPr>
          </a:p>
        </p:txBody>
      </p:sp>
      <p:sp>
        <p:nvSpPr>
          <p:cNvPr id="39" name="Oval 38"/>
          <p:cNvSpPr/>
          <p:nvPr/>
        </p:nvSpPr>
        <p:spPr>
          <a:xfrm>
            <a:off x="5786446" y="5572140"/>
            <a:ext cx="1143008" cy="1071570"/>
          </a:xfrm>
          <a:prstGeom prst="ellipse">
            <a:avLst/>
          </a:prstGeom>
          <a:solidFill>
            <a:srgbClr val="FF0000">
              <a:alpha val="3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QP</a:t>
            </a:r>
            <a:endParaRPr lang="en-US" sz="2800" b="1" dirty="0">
              <a:solidFill>
                <a:schemeClr val="tx1"/>
              </a:solidFill>
              <a:latin typeface="Times New Roman" pitchFamily="18" charset="0"/>
              <a:cs typeface="Times New Roman" pitchFamily="18" charset="0"/>
            </a:endParaRPr>
          </a:p>
        </p:txBody>
      </p:sp>
      <p:sp>
        <p:nvSpPr>
          <p:cNvPr id="36" name="Oval 35"/>
          <p:cNvSpPr/>
          <p:nvPr/>
        </p:nvSpPr>
        <p:spPr>
          <a:xfrm>
            <a:off x="4714908" y="4643446"/>
            <a:ext cx="928662" cy="857256"/>
          </a:xfrm>
          <a:prstGeom prst="ellipse">
            <a:avLst/>
          </a:prstGeom>
          <a:solidFill>
            <a:schemeClr val="accent1">
              <a:lumMod val="75000"/>
              <a:alpha val="49804"/>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Q ep</a:t>
            </a:r>
            <a:endParaRPr lang="en-IN" b="1" dirty="0">
              <a:solidFill>
                <a:schemeClr val="tx1"/>
              </a:solidFill>
              <a:latin typeface="Times New Roman" pitchFamily="18" charset="0"/>
              <a:cs typeface="Times New Roman" pitchFamily="18" charset="0"/>
            </a:endParaRPr>
          </a:p>
        </p:txBody>
      </p:sp>
      <p:sp>
        <p:nvSpPr>
          <p:cNvPr id="40" name="Oval 39"/>
          <p:cNvSpPr/>
          <p:nvPr/>
        </p:nvSpPr>
        <p:spPr>
          <a:xfrm>
            <a:off x="3286148" y="4643446"/>
            <a:ext cx="928662" cy="857256"/>
          </a:xfrm>
          <a:prstGeom prst="ellipse">
            <a:avLst/>
          </a:prstGeom>
          <a:solidFill>
            <a:srgbClr val="FF6600">
              <a:alpha val="4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Q es</a:t>
            </a:r>
            <a:endParaRPr lang="en-IN" b="1" dirty="0">
              <a:solidFill>
                <a:schemeClr val="tx1"/>
              </a:solidFill>
              <a:latin typeface="Times New Roman" pitchFamily="18" charset="0"/>
              <a:cs typeface="Times New Roman" pitchFamily="18" charset="0"/>
            </a:endParaRPr>
          </a:p>
        </p:txBody>
      </p:sp>
      <p:cxnSp>
        <p:nvCxnSpPr>
          <p:cNvPr id="42" name="Straight Connector 41"/>
          <p:cNvCxnSpPr>
            <a:stCxn id="36" idx="6"/>
          </p:cNvCxnSpPr>
          <p:nvPr/>
        </p:nvCxnSpPr>
        <p:spPr>
          <a:xfrm>
            <a:off x="5643570" y="5072074"/>
            <a:ext cx="500066" cy="1588"/>
          </a:xfrm>
          <a:prstGeom prst="line">
            <a:avLst/>
          </a:prstGeom>
          <a:ln w="603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2"/>
          </p:cNvCxnSpPr>
          <p:nvPr/>
        </p:nvCxnSpPr>
        <p:spPr>
          <a:xfrm rot="10800000">
            <a:off x="2714612" y="5072074"/>
            <a:ext cx="571536" cy="1588"/>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Bidirectional shunting and recirculation of anatomical shunt </a:t>
            </a:r>
            <a:endParaRPr lang="en-US" dirty="0"/>
          </a:p>
        </p:txBody>
      </p:sp>
      <p:pic>
        <p:nvPicPr>
          <p:cNvPr id="1026" name="Picture 2"/>
          <p:cNvPicPr>
            <a:picLocks noGrp="1" noChangeAspect="1" noChangeArrowheads="1"/>
          </p:cNvPicPr>
          <p:nvPr>
            <p:ph idx="1"/>
          </p:nvPr>
        </p:nvPicPr>
        <p:blipFill>
          <a:blip r:embed="rId2"/>
          <a:srcRect l="24443" t="35356" r="43374" b="19186"/>
          <a:stretch>
            <a:fillRect/>
          </a:stretch>
        </p:blipFill>
        <p:spPr bwMode="auto">
          <a:xfrm>
            <a:off x="1371600" y="1573306"/>
            <a:ext cx="6324600" cy="5022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cs typeface="Times New Roman" pitchFamily="18" charset="0"/>
              </a:rPr>
              <a:t>Inter-circulatory mixing/shunting  </a:t>
            </a:r>
            <a:r>
              <a:rPr lang="en-US" dirty="0" smtClean="0">
                <a:cs typeface="Times New Roman" pitchFamily="18" charset="0"/>
              </a:rPr>
              <a:t/>
            </a:r>
            <a:br>
              <a:rPr lang="en-US" dirty="0" smtClean="0">
                <a:cs typeface="Times New Roman" pitchFamily="18" charset="0"/>
              </a:rPr>
            </a:br>
            <a:endParaRPr lang="en-US" dirty="0"/>
          </a:p>
        </p:txBody>
      </p:sp>
      <p:sp>
        <p:nvSpPr>
          <p:cNvPr id="3" name="Content Placeholder 2"/>
          <p:cNvSpPr>
            <a:spLocks noGrp="1"/>
          </p:cNvSpPr>
          <p:nvPr>
            <p:ph idx="1"/>
          </p:nvPr>
        </p:nvSpPr>
        <p:spPr/>
        <p:txBody>
          <a:bodyPr>
            <a:normAutofit fontScale="85000" lnSpcReduction="20000"/>
          </a:bodyPr>
          <a:lstStyle/>
          <a:p>
            <a:r>
              <a:rPr lang="en-IN" dirty="0" smtClean="0">
                <a:cs typeface="Times New Roman" pitchFamily="18" charset="0"/>
              </a:rPr>
              <a:t>The effective PBF, effective SBF are each equal.</a:t>
            </a:r>
          </a:p>
          <a:p>
            <a:r>
              <a:rPr lang="en-IN" dirty="0" smtClean="0">
                <a:cs typeface="Times New Roman" pitchFamily="18" charset="0"/>
              </a:rPr>
              <a:t>That means the net anatomic R</a:t>
            </a:r>
            <a:r>
              <a:rPr lang="en-IN" dirty="0" smtClean="0">
                <a:cs typeface="Times New Roman" pitchFamily="18" charset="0"/>
                <a:sym typeface="Wingdings" pitchFamily="2" charset="2"/>
              </a:rPr>
              <a:t>L</a:t>
            </a:r>
            <a:r>
              <a:rPr lang="en-IN" dirty="0" smtClean="0">
                <a:cs typeface="Times New Roman" pitchFamily="18" charset="0"/>
              </a:rPr>
              <a:t> and net anatomic L</a:t>
            </a:r>
            <a:r>
              <a:rPr lang="en-IN" dirty="0" smtClean="0">
                <a:cs typeface="Times New Roman" pitchFamily="18" charset="0"/>
                <a:sym typeface="Wingdings" pitchFamily="2" charset="2"/>
              </a:rPr>
              <a:t>R </a:t>
            </a:r>
            <a:r>
              <a:rPr lang="en-IN" dirty="0" smtClean="0">
                <a:cs typeface="Times New Roman" pitchFamily="18" charset="0"/>
              </a:rPr>
              <a:t>shunts are also equal to each other.</a:t>
            </a:r>
          </a:p>
          <a:p>
            <a:r>
              <a:rPr lang="en-IN" dirty="0" smtClean="0">
                <a:cs typeface="Times New Roman" pitchFamily="18" charset="0"/>
              </a:rPr>
              <a:t>This volume is the inter-circulatory mixing &amp; it depend on.</a:t>
            </a:r>
          </a:p>
          <a:p>
            <a:pPr lvl="1"/>
            <a:r>
              <a:rPr lang="en-US" dirty="0" smtClean="0">
                <a:latin typeface="Calibri" pitchFamily="34" charset="0"/>
                <a:ea typeface="ＭＳ Ｐゴシック" pitchFamily="34" charset="-128"/>
                <a:cs typeface="Times New Roman" pitchFamily="18" charset="0"/>
              </a:rPr>
              <a:t>Anatomic communication –Number, Size &amp;Position.</a:t>
            </a:r>
          </a:p>
          <a:p>
            <a:pPr lvl="1"/>
            <a:r>
              <a:rPr lang="en-IN" dirty="0" smtClean="0">
                <a:latin typeface="Calibri" pitchFamily="34" charset="0"/>
                <a:cs typeface="Times New Roman" pitchFamily="18" charset="0"/>
              </a:rPr>
              <a:t>Total blood flow through the pulmonary circuit</a:t>
            </a:r>
          </a:p>
          <a:p>
            <a:pPr lvl="2"/>
            <a:r>
              <a:rPr lang="en-IN" dirty="0" smtClean="0">
                <a:latin typeface="Calibri" pitchFamily="34" charset="0"/>
                <a:ea typeface="ＭＳ Ｐゴシック" pitchFamily="34" charset="-128"/>
                <a:cs typeface="Times New Roman" pitchFamily="18" charset="0"/>
              </a:rPr>
              <a:t>LVOTO</a:t>
            </a:r>
          </a:p>
          <a:p>
            <a:pPr lvl="2"/>
            <a:r>
              <a:rPr lang="en-IN" dirty="0" smtClean="0">
                <a:latin typeface="Calibri" pitchFamily="34" charset="0"/>
                <a:ea typeface="ＭＳ Ｐゴシック" pitchFamily="34" charset="-128"/>
                <a:cs typeface="Times New Roman" pitchFamily="18" charset="0"/>
              </a:rPr>
              <a:t>PS</a:t>
            </a:r>
          </a:p>
          <a:p>
            <a:pPr lvl="2"/>
            <a:r>
              <a:rPr lang="en-IN" dirty="0" smtClean="0">
                <a:latin typeface="Calibri" pitchFamily="34" charset="0"/>
                <a:ea typeface="ＭＳ Ｐゴシック" pitchFamily="34" charset="-128"/>
                <a:cs typeface="Times New Roman" pitchFamily="18" charset="0"/>
              </a:rPr>
              <a:t>PVOD</a:t>
            </a:r>
          </a:p>
          <a:p>
            <a:pPr lvl="1"/>
            <a:r>
              <a:rPr lang="en-IN" dirty="0" smtClean="0">
                <a:latin typeface="Calibri" pitchFamily="34" charset="0"/>
                <a:ea typeface="ＭＳ Ｐゴシック" pitchFamily="34" charset="-128"/>
                <a:cs typeface="Times New Roman" pitchFamily="18" charset="0"/>
              </a:rPr>
              <a:t>Local pressure gradient</a:t>
            </a:r>
          </a:p>
          <a:p>
            <a:pPr lvl="1"/>
            <a:r>
              <a:rPr lang="en-IN" dirty="0" smtClean="0">
                <a:latin typeface="Calibri" pitchFamily="34" charset="0"/>
                <a:ea typeface="ＭＳ Ｐゴシック" pitchFamily="34" charset="-128"/>
                <a:cs typeface="Times New Roman" pitchFamily="18" charset="0"/>
              </a:rPr>
              <a:t>Respiratory cycle phase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feature of TGA</a:t>
            </a:r>
            <a:endParaRPr lang="en-US" dirty="0"/>
          </a:p>
        </p:txBody>
      </p:sp>
      <p:sp>
        <p:nvSpPr>
          <p:cNvPr id="3" name="Content Placeholder 2"/>
          <p:cNvSpPr>
            <a:spLocks noGrp="1"/>
          </p:cNvSpPr>
          <p:nvPr>
            <p:ph idx="1"/>
          </p:nvPr>
        </p:nvSpPr>
        <p:spPr/>
        <p:txBody>
          <a:bodyPr/>
          <a:lstStyle/>
          <a:p>
            <a:r>
              <a:rPr lang="en-US" dirty="0" smtClean="0"/>
              <a:t>In most CCHD the PBF will reflect the systemic arterial saturation…</a:t>
            </a:r>
            <a:r>
              <a:rPr lang="en-US" dirty="0" err="1" smtClean="0"/>
              <a:t>e.g</a:t>
            </a:r>
            <a:r>
              <a:rPr lang="en-US" dirty="0" smtClean="0"/>
              <a:t> TOF physiology</a:t>
            </a:r>
          </a:p>
          <a:p>
            <a:r>
              <a:rPr lang="en-US" dirty="0" smtClean="0"/>
              <a:t> In TGA even if the PBF is high can have very low systemic arterial saturation.</a:t>
            </a:r>
          </a:p>
          <a:p>
            <a:r>
              <a:rPr lang="en-US" dirty="0" smtClean="0"/>
              <a:t>It is the effective PBF that determine the SpO2.</a:t>
            </a:r>
          </a:p>
          <a:p>
            <a:r>
              <a:rPr lang="en-US" dirty="0" smtClean="0"/>
              <a:t>But the LV dynamics &amp; PVR doesn’t depend on </a:t>
            </a:r>
            <a:r>
              <a:rPr lang="en-US" dirty="0" err="1" smtClean="0"/>
              <a:t>Qep</a:t>
            </a:r>
            <a:r>
              <a:rPr lang="en-US" dirty="0" smtClean="0"/>
              <a:t>, it depend on the </a:t>
            </a:r>
            <a:r>
              <a:rPr lang="en-US" dirty="0" err="1" smtClean="0"/>
              <a:t>Qp</a:t>
            </a: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05800" cy="5638800"/>
          </a:xfrm>
        </p:spPr>
        <p:txBody>
          <a:bodyPr>
            <a:normAutofit fontScale="77500" lnSpcReduction="20000"/>
          </a:bodyPr>
          <a:lstStyle/>
          <a:p>
            <a:r>
              <a:rPr lang="en-US" dirty="0" smtClean="0"/>
              <a:t>Survival depends on inter- circulatory shunting (ICS) volume.</a:t>
            </a:r>
          </a:p>
          <a:p>
            <a:r>
              <a:rPr lang="en-US" dirty="0" smtClean="0"/>
              <a:t>↑ ICS volume </a:t>
            </a:r>
            <a:r>
              <a:rPr lang="en-US" dirty="0" smtClean="0">
                <a:sym typeface="Wingdings" pitchFamily="2" charset="2"/>
              </a:rPr>
              <a:t></a:t>
            </a:r>
            <a:r>
              <a:rPr lang="en-US" dirty="0" smtClean="0"/>
              <a:t> ↑  PBF</a:t>
            </a:r>
            <a:r>
              <a:rPr lang="en-US" dirty="0" smtClean="0">
                <a:sym typeface="Wingdings" pitchFamily="2" charset="2"/>
              </a:rPr>
              <a:t> Improve SpO2</a:t>
            </a:r>
          </a:p>
          <a:p>
            <a:r>
              <a:rPr lang="en-US" dirty="0" smtClean="0">
                <a:sym typeface="Wingdings" pitchFamily="2" charset="2"/>
              </a:rPr>
              <a:t>But at same time lead to </a:t>
            </a:r>
            <a:r>
              <a:rPr lang="en-US" dirty="0" smtClean="0"/>
              <a:t>↑ chance of </a:t>
            </a:r>
          </a:p>
          <a:p>
            <a:pPr lvl="1"/>
            <a:r>
              <a:rPr lang="en-US" dirty="0" smtClean="0"/>
              <a:t>PVOD </a:t>
            </a:r>
          </a:p>
          <a:p>
            <a:pPr lvl="1"/>
            <a:r>
              <a:rPr lang="en-US" dirty="0" smtClean="0"/>
              <a:t>LV remodeling</a:t>
            </a:r>
            <a:r>
              <a:rPr lang="en-US" dirty="0" smtClean="0">
                <a:sym typeface="Wingdings" pitchFamily="2" charset="2"/>
              </a:rPr>
              <a:t> LVOTO</a:t>
            </a:r>
          </a:p>
          <a:p>
            <a:pPr lvl="1"/>
            <a:r>
              <a:rPr lang="en-US" dirty="0" smtClean="0">
                <a:sym typeface="Wingdings" pitchFamily="2" charset="2"/>
              </a:rPr>
              <a:t>LV volume over </a:t>
            </a:r>
            <a:r>
              <a:rPr lang="en-US" dirty="0" err="1" smtClean="0">
                <a:sym typeface="Wingdings" pitchFamily="2" charset="2"/>
              </a:rPr>
              <a:t>loadLVF</a:t>
            </a:r>
            <a:r>
              <a:rPr lang="en-US" dirty="0" smtClean="0"/>
              <a:t> </a:t>
            </a:r>
          </a:p>
          <a:p>
            <a:pPr>
              <a:lnSpc>
                <a:spcPct val="150000"/>
              </a:lnSpc>
            </a:pPr>
            <a:r>
              <a:rPr lang="en-US" dirty="0" smtClean="0">
                <a:cs typeface="Times New Roman" pitchFamily="18" charset="0"/>
              </a:rPr>
              <a:t>If VSD alone, the flow has to be bidirectional</a:t>
            </a:r>
          </a:p>
          <a:p>
            <a:pPr>
              <a:lnSpc>
                <a:spcPct val="150000"/>
              </a:lnSpc>
            </a:pPr>
            <a:r>
              <a:rPr lang="en-US" dirty="0" smtClean="0">
                <a:cs typeface="Times New Roman" pitchFamily="18" charset="0"/>
              </a:rPr>
              <a:t>If the flow is only or predominantly left to right across the ASD, it suggests presence of additional shunt (VSD or PDA)</a:t>
            </a:r>
          </a:p>
          <a:p>
            <a:pPr>
              <a:lnSpc>
                <a:spcPct val="150000"/>
              </a:lnSpc>
            </a:pPr>
            <a:r>
              <a:rPr lang="en-US" dirty="0" smtClean="0">
                <a:cs typeface="Times New Roman" pitchFamily="18" charset="0"/>
              </a:rPr>
              <a:t>Except in the initial few days, PDA flow is always left to right (Aorta to PA)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r>
              <a:rPr lang="en-US" dirty="0" smtClean="0"/>
              <a:t>Hemodynamic in each types of TGA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smtClean="0">
                <a:latin typeface="Calibri" pitchFamily="34" charset="0"/>
              </a:rPr>
              <a:t>TGA with IVS</a:t>
            </a:r>
            <a:endParaRPr lang="en-IN" sz="3600" b="1" dirty="0">
              <a:latin typeface="Calibri" pitchFamily="34" charset="0"/>
            </a:endParaRPr>
          </a:p>
        </p:txBody>
      </p:sp>
      <p:sp>
        <p:nvSpPr>
          <p:cNvPr id="9" name="Content Placeholder 6"/>
          <p:cNvSpPr txBox="1">
            <a:spLocks/>
          </p:cNvSpPr>
          <p:nvPr/>
        </p:nvSpPr>
        <p:spPr>
          <a:xfrm>
            <a:off x="152400" y="1066800"/>
            <a:ext cx="5181600" cy="5486400"/>
          </a:xfrm>
          <a:prstGeom prst="rect">
            <a:avLst/>
          </a:prstGeom>
          <a:ln>
            <a:solidFill>
              <a:schemeClr val="tx1"/>
            </a:solidFill>
          </a:ln>
        </p:spPr>
        <p:txBody>
          <a:bodyPr vert="horz" lIns="91440" tIns="45720" rIns="91440" bIns="45720" rtlCol="0">
            <a:no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Decreased PVR</a:t>
            </a:r>
            <a:endParaRPr lang="en-US" sz="2000" dirty="0" smtClean="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Reduce afterload on LV</a:t>
            </a:r>
            <a:endParaRPr lang="en-US" sz="2000" dirty="0" smtClean="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Increased Stroke</a:t>
            </a:r>
            <a:r>
              <a:rPr kumimoji="0" lang="en-US" sz="2000" b="0" i="0" u="none" strike="noStrike" kern="1200" cap="none" spc="0" normalizeH="0" noProof="0" dirty="0" smtClean="0">
                <a:ln>
                  <a:noFill/>
                </a:ln>
                <a:solidFill>
                  <a:schemeClr val="tx1"/>
                </a:solidFill>
                <a:effectLst/>
                <a:uLnTx/>
                <a:uFillTx/>
                <a:cs typeface="Times New Roman" pitchFamily="18" charset="0"/>
              </a:rPr>
              <a:t> </a:t>
            </a:r>
            <a:r>
              <a:rPr kumimoji="0" lang="en-US" sz="2000" b="0" i="0" u="none" strike="noStrike" kern="1200" cap="none" spc="0" normalizeH="0" baseline="0" noProof="0" dirty="0" smtClean="0">
                <a:ln>
                  <a:noFill/>
                </a:ln>
                <a:solidFill>
                  <a:schemeClr val="tx1"/>
                </a:solidFill>
                <a:effectLst/>
                <a:uLnTx/>
                <a:uFillTx/>
                <a:cs typeface="Times New Roman" pitchFamily="18" charset="0"/>
              </a:rPr>
              <a:t>Volume to PA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Times New Roman" pitchFamily="18" charset="0"/>
              </a:rPr>
              <a:t>If DA remains</a:t>
            </a:r>
            <a:r>
              <a:rPr kumimoji="0" lang="en-US" sz="2000" b="0" i="0" u="none" strike="noStrike" kern="1200" cap="none" spc="0" normalizeH="0" noProof="0" dirty="0" smtClean="0">
                <a:ln>
                  <a:noFill/>
                </a:ln>
                <a:solidFill>
                  <a:schemeClr val="tx1"/>
                </a:solidFill>
                <a:effectLst/>
                <a:uLnTx/>
                <a:uFillTx/>
                <a:cs typeface="Times New Roman" pitchFamily="18" charset="0"/>
              </a:rPr>
              <a:t> open, aorta </a:t>
            </a:r>
            <a:r>
              <a:rPr kumimoji="0" lang="en-US" sz="2000" b="0" i="0" u="none" strike="noStrike" kern="1200" cap="none" spc="0" normalizeH="0" noProof="0" dirty="0" smtClean="0">
                <a:ln>
                  <a:noFill/>
                </a:ln>
                <a:solidFill>
                  <a:schemeClr val="tx1"/>
                </a:solidFill>
                <a:effectLst/>
                <a:uLnTx/>
                <a:uFillTx/>
                <a:cs typeface="Times New Roman" pitchFamily="18" charset="0"/>
                <a:sym typeface="Wingdings" pitchFamily="2" charset="2"/>
              </a:rPr>
              <a:t></a:t>
            </a:r>
            <a:r>
              <a:rPr kumimoji="0" lang="en-US" sz="2000" b="0" i="0" u="none" strike="noStrike" kern="1200" cap="none" spc="0" normalizeH="0" noProof="0" dirty="0" smtClean="0">
                <a:ln>
                  <a:noFill/>
                </a:ln>
                <a:solidFill>
                  <a:schemeClr val="tx1"/>
                </a:solidFill>
                <a:effectLst/>
                <a:uLnTx/>
                <a:uFillTx/>
                <a:cs typeface="Times New Roman" pitchFamily="18" charset="0"/>
              </a:rPr>
              <a:t> PA flow.</a:t>
            </a:r>
          </a:p>
          <a:p>
            <a:pPr marL="342900" lvl="0" indent="-342900">
              <a:spcBef>
                <a:spcPct val="20000"/>
              </a:spcBef>
              <a:buFont typeface="Arial" pitchFamily="34" charset="0"/>
              <a:buChar char="•"/>
              <a:defRPr/>
            </a:pPr>
            <a:r>
              <a:rPr lang="en-US" sz="2000" baseline="0" dirty="0" smtClean="0">
                <a:cs typeface="Times New Roman" pitchFamily="18" charset="0"/>
              </a:rPr>
              <a:t>Quantity</a:t>
            </a:r>
            <a:r>
              <a:rPr lang="en-US" sz="2000" dirty="0" smtClean="0">
                <a:cs typeface="Times New Roman" pitchFamily="18" charset="0"/>
              </a:rPr>
              <a:t> of flow depend on size of ductus and PA, aortic pressure or </a:t>
            </a:r>
            <a:r>
              <a:rPr lang="en-IN" sz="2000" dirty="0" smtClean="0">
                <a:cs typeface="Times New Roman" pitchFamily="18" charset="0"/>
              </a:rPr>
              <a:t>relative resistance if the systemic &amp; pulmonary circulation</a:t>
            </a:r>
            <a:r>
              <a:rPr lang="en-US" sz="2000" dirty="0" smtClean="0">
                <a:cs typeface="Times New Roman" pitchFamily="18" charset="0"/>
              </a:rPr>
              <a:t>.</a:t>
            </a:r>
          </a:p>
          <a:p>
            <a:pPr marL="342900" indent="-342900">
              <a:spcBef>
                <a:spcPct val="20000"/>
              </a:spcBef>
              <a:buFont typeface="Arial" pitchFamily="34" charset="0"/>
              <a:buChar char="•"/>
              <a:defRPr/>
            </a:pPr>
            <a:r>
              <a:rPr lang="en-IN" sz="2000" dirty="0" smtClean="0">
                <a:cs typeface="Times New Roman" pitchFamily="18" charset="0"/>
              </a:rPr>
              <a:t>Gradually the LA pressure </a:t>
            </a:r>
            <a:r>
              <a:rPr lang="en-US" sz="2000" dirty="0" smtClean="0"/>
              <a:t>↑</a:t>
            </a:r>
            <a:r>
              <a:rPr lang="en-US" sz="2000" dirty="0" smtClean="0">
                <a:sym typeface="Wingdings" pitchFamily="2" charset="2"/>
              </a:rPr>
              <a:t></a:t>
            </a:r>
            <a:r>
              <a:rPr lang="en-IN" sz="2000" dirty="0" smtClean="0">
                <a:cs typeface="Times New Roman" pitchFamily="18" charset="0"/>
              </a:rPr>
              <a:t> </a:t>
            </a:r>
            <a:r>
              <a:rPr lang="en-US" sz="2000" dirty="0" smtClean="0">
                <a:cs typeface="Times New Roman" pitchFamily="18" charset="0"/>
                <a:sym typeface="Wingdings" pitchFamily="2" charset="2"/>
              </a:rPr>
              <a:t>Pulmonary </a:t>
            </a:r>
            <a:r>
              <a:rPr lang="en-US" sz="2000" dirty="0" err="1" smtClean="0">
                <a:cs typeface="Times New Roman" pitchFamily="18" charset="0"/>
                <a:sym typeface="Wingdings" pitchFamily="2" charset="2"/>
              </a:rPr>
              <a:t>odema</a:t>
            </a:r>
            <a:endParaRPr lang="en-US" sz="2000" dirty="0" smtClean="0">
              <a:cs typeface="Times New Roman" pitchFamily="18" charset="0"/>
            </a:endParaRPr>
          </a:p>
          <a:p>
            <a:pPr marL="342900" indent="-342900">
              <a:spcBef>
                <a:spcPct val="20000"/>
              </a:spcBef>
              <a:buFont typeface="Arial" pitchFamily="34" charset="0"/>
              <a:buChar char="•"/>
              <a:defRPr/>
            </a:pPr>
            <a:r>
              <a:rPr lang="en-US" sz="2000" dirty="0" smtClean="0"/>
              <a:t>↑LA pr</a:t>
            </a:r>
            <a:r>
              <a:rPr lang="en-US" sz="2000" dirty="0" smtClean="0">
                <a:sym typeface="Wingdings" pitchFamily="2" charset="2"/>
              </a:rPr>
              <a:t></a:t>
            </a:r>
            <a:r>
              <a:rPr kumimoji="0" lang="en-IN" sz="2000" b="0" i="0" u="none" strike="noStrike" kern="1200" cap="none" spc="0" normalizeH="0" baseline="0" noProof="0" dirty="0" smtClean="0">
                <a:ln>
                  <a:noFill/>
                </a:ln>
                <a:solidFill>
                  <a:schemeClr val="tx1"/>
                </a:solidFill>
                <a:effectLst/>
                <a:uLnTx/>
                <a:uFillTx/>
                <a:cs typeface="Times New Roman" pitchFamily="18" charset="0"/>
              </a:rPr>
              <a:t> </a:t>
            </a:r>
            <a:r>
              <a:rPr lang="en-US" sz="2000" dirty="0" smtClean="0"/>
              <a:t>↑</a:t>
            </a:r>
            <a:r>
              <a:rPr lang="en-US" sz="2000" dirty="0" smtClean="0">
                <a:cs typeface="Times New Roman" pitchFamily="18" charset="0"/>
              </a:rPr>
              <a:t> </a:t>
            </a:r>
            <a:r>
              <a:rPr lang="en-US" sz="2000" dirty="0" err="1" smtClean="0">
                <a:cs typeface="Times New Roman" pitchFamily="18" charset="0"/>
              </a:rPr>
              <a:t>Pul</a:t>
            </a:r>
            <a:r>
              <a:rPr lang="en-US" sz="2000" dirty="0" smtClean="0">
                <a:cs typeface="Times New Roman" pitchFamily="18" charset="0"/>
              </a:rPr>
              <a:t>. Venous pr &gt; systemic venous pr </a:t>
            </a:r>
            <a:r>
              <a:rPr lang="en-US" sz="2000" dirty="0" smtClean="0">
                <a:cs typeface="Times New Roman" pitchFamily="18" charset="0"/>
                <a:sym typeface="Wingdings" pitchFamily="2" charset="2"/>
              </a:rPr>
              <a:t> open up flow through bronchial  veins </a:t>
            </a:r>
            <a:r>
              <a:rPr lang="en-US" sz="2000" dirty="0" err="1" smtClean="0">
                <a:cs typeface="Times New Roman" pitchFamily="18" charset="0"/>
                <a:sym typeface="Wingdings" pitchFamily="2" charset="2"/>
              </a:rPr>
              <a:t>azygous</a:t>
            </a:r>
            <a:r>
              <a:rPr lang="en-US" sz="2000" dirty="0" smtClean="0">
                <a:cs typeface="Times New Roman" pitchFamily="18" charset="0"/>
                <a:sym typeface="Wingdings" pitchFamily="2" charset="2"/>
              </a:rPr>
              <a:t> vein /or stretch open the foramen </a:t>
            </a:r>
            <a:r>
              <a:rPr lang="en-US" sz="2000" dirty="0" err="1" smtClean="0">
                <a:cs typeface="Times New Roman" pitchFamily="18" charset="0"/>
                <a:sym typeface="Wingdings" pitchFamily="2" charset="2"/>
              </a:rPr>
              <a:t>ovale</a:t>
            </a:r>
            <a:r>
              <a:rPr lang="en-US" sz="2000" dirty="0" smtClean="0">
                <a:cs typeface="Times New Roman" pitchFamily="18" charset="0"/>
                <a:sym typeface="Wingdings" pitchFamily="2" charset="2"/>
              </a:rPr>
              <a:t>.</a:t>
            </a:r>
          </a:p>
          <a:p>
            <a:pPr marL="342900" lvl="0" indent="-342900">
              <a:spcBef>
                <a:spcPct val="20000"/>
              </a:spcBef>
              <a:buFont typeface="Arial" pitchFamily="34" charset="0"/>
              <a:buChar char="•"/>
              <a:defRPr/>
            </a:pPr>
            <a:endParaRPr kumimoji="0" lang="en-US" sz="17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cxnSp>
        <p:nvCxnSpPr>
          <p:cNvPr id="11" name="Straight Arrow Connector 10"/>
          <p:cNvCxnSpPr/>
          <p:nvPr/>
        </p:nvCxnSpPr>
        <p:spPr>
          <a:xfrm rot="5400000">
            <a:off x="1143397" y="1980803"/>
            <a:ext cx="152400" cy="7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143397" y="2361803"/>
            <a:ext cx="152400" cy="7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4"/>
          <p:cNvPicPr>
            <a:picLocks noGrp="1" noChangeAspect="1" noChangeArrowheads="1"/>
          </p:cNvPicPr>
          <p:nvPr>
            <p:ph sz="half" idx="1"/>
          </p:nvPr>
        </p:nvPicPr>
        <p:blipFill>
          <a:blip r:embed="rId3"/>
          <a:srcRect/>
          <a:stretch>
            <a:fillRect/>
          </a:stretch>
        </p:blipFill>
        <p:spPr bwMode="auto">
          <a:xfrm>
            <a:off x="5375716" y="1725149"/>
            <a:ext cx="3768284" cy="444705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0" y="0"/>
            <a:ext cx="4421188" cy="1600200"/>
          </a:xfrm>
        </p:spPr>
        <p:txBody>
          <a:bodyPr>
            <a:normAutofit/>
          </a:bodyPr>
          <a:lstStyle/>
          <a:p>
            <a:pPr algn="ctr"/>
            <a:r>
              <a:rPr lang="en-US" dirty="0" smtClean="0"/>
              <a:t>LV ANGIO</a:t>
            </a:r>
          </a:p>
          <a:p>
            <a:pPr algn="ctr"/>
            <a:r>
              <a:rPr lang="en-US" dirty="0" smtClean="0"/>
              <a:t>AO</a:t>
            </a:r>
            <a:r>
              <a:rPr lang="en-US" dirty="0" smtClean="0">
                <a:sym typeface="Wingdings" pitchFamily="2" charset="2"/>
              </a:rPr>
              <a:t>RVRALALV </a:t>
            </a:r>
            <a:endParaRPr lang="en-US" dirty="0"/>
          </a:p>
        </p:txBody>
      </p:sp>
      <p:pic>
        <p:nvPicPr>
          <p:cNvPr id="4" name="Picture 5"/>
          <p:cNvPicPr>
            <a:picLocks noGrp="1" noChangeAspect="1" noChangeArrowheads="1"/>
          </p:cNvPicPr>
          <p:nvPr>
            <p:ph sz="half" idx="2"/>
          </p:nvPr>
        </p:nvPicPr>
        <p:blipFill>
          <a:blip r:embed="rId2"/>
          <a:stretch>
            <a:fillRect/>
          </a:stretch>
        </p:blipFill>
        <p:spPr>
          <a:xfrm>
            <a:off x="30299" y="1905000"/>
            <a:ext cx="4564506" cy="4953000"/>
          </a:xfrm>
        </p:spPr>
      </p:pic>
      <p:sp>
        <p:nvSpPr>
          <p:cNvPr id="12" name="Text Placeholder 11"/>
          <p:cNvSpPr>
            <a:spLocks noGrp="1"/>
          </p:cNvSpPr>
          <p:nvPr>
            <p:ph type="body" sz="quarter" idx="3"/>
          </p:nvPr>
        </p:nvSpPr>
        <p:spPr>
          <a:xfrm>
            <a:off x="4876800" y="381000"/>
            <a:ext cx="3965575" cy="1219200"/>
          </a:xfrm>
        </p:spPr>
        <p:txBody>
          <a:bodyPr>
            <a:normAutofit/>
          </a:bodyPr>
          <a:lstStyle/>
          <a:p>
            <a:pPr algn="ctr"/>
            <a:r>
              <a:rPr lang="en-US" dirty="0" smtClean="0"/>
              <a:t>RV ANGIO</a:t>
            </a:r>
          </a:p>
          <a:p>
            <a:pPr algn="ctr"/>
            <a:r>
              <a:rPr lang="en-US" dirty="0" smtClean="0"/>
              <a:t>AO</a:t>
            </a:r>
            <a:r>
              <a:rPr lang="en-US" dirty="0" smtClean="0">
                <a:sym typeface="Wingdings" pitchFamily="2" charset="2"/>
              </a:rPr>
              <a:t>RV</a:t>
            </a:r>
            <a:endParaRPr lang="en-US" dirty="0"/>
          </a:p>
        </p:txBody>
      </p:sp>
      <p:sp>
        <p:nvSpPr>
          <p:cNvPr id="13" name="Content Placeholder 12"/>
          <p:cNvSpPr>
            <a:spLocks noGrp="1"/>
          </p:cNvSpPr>
          <p:nvPr>
            <p:ph sz="quarter" idx="4"/>
          </p:nvPr>
        </p:nvSpPr>
        <p:spPr/>
        <p:txBody>
          <a:bodyPr/>
          <a:lstStyle/>
          <a:p>
            <a:endParaRPr lang="en-US"/>
          </a:p>
        </p:txBody>
      </p:sp>
      <p:pic>
        <p:nvPicPr>
          <p:cNvPr id="5" name="Picture 4"/>
          <p:cNvPicPr>
            <a:picLocks noChangeAspect="1" noChangeArrowheads="1"/>
          </p:cNvPicPr>
          <p:nvPr/>
        </p:nvPicPr>
        <p:blipFill>
          <a:blip r:embed="rId3"/>
          <a:srcRect/>
          <a:stretch>
            <a:fillRect/>
          </a:stretch>
        </p:blipFill>
        <p:spPr bwMode="auto">
          <a:xfrm>
            <a:off x="4648200" y="1905000"/>
            <a:ext cx="4495800" cy="49530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68362"/>
          </a:xfrm>
        </p:spPr>
        <p:txBody>
          <a:bodyPr>
            <a:normAutofit/>
          </a:bodyPr>
          <a:lstStyle/>
          <a:p>
            <a:r>
              <a:rPr lang="en-IN" b="1" dirty="0" smtClean="0">
                <a:latin typeface="Calibri" pitchFamily="34" charset="0"/>
              </a:rPr>
              <a:t>TGA with small VSD</a:t>
            </a:r>
            <a:endParaRPr lang="en-IN" b="1" dirty="0">
              <a:latin typeface="Calibri" pitchFamily="34" charset="0"/>
            </a:endParaRPr>
          </a:p>
        </p:txBody>
      </p:sp>
      <p:sp>
        <p:nvSpPr>
          <p:cNvPr id="6" name="Content Placeholder 5"/>
          <p:cNvSpPr>
            <a:spLocks noGrp="1"/>
          </p:cNvSpPr>
          <p:nvPr>
            <p:ph idx="1"/>
          </p:nvPr>
        </p:nvSpPr>
        <p:spPr>
          <a:xfrm>
            <a:off x="228600" y="1066800"/>
            <a:ext cx="8686800" cy="5410200"/>
          </a:xfrm>
        </p:spPr>
        <p:txBody>
          <a:bodyPr>
            <a:noAutofit/>
          </a:bodyPr>
          <a:lstStyle/>
          <a:p>
            <a:r>
              <a:rPr lang="en-US" sz="2800" dirty="0" smtClean="0">
                <a:cs typeface="Times New Roman" pitchFamily="18" charset="0"/>
              </a:rPr>
              <a:t>Hemodynamic is similar to DA dependent circulation.</a:t>
            </a:r>
          </a:p>
          <a:p>
            <a:r>
              <a:rPr lang="en-IN" sz="2800" dirty="0" smtClean="0">
                <a:cs typeface="Times New Roman" pitchFamily="18" charset="0"/>
              </a:rPr>
              <a:t>Early postnatal period (PVR high) </a:t>
            </a:r>
            <a:r>
              <a:rPr lang="en-IN" sz="2800" dirty="0" smtClean="0">
                <a:cs typeface="Times New Roman" pitchFamily="18" charset="0"/>
                <a:sym typeface="Wingdings" pitchFamily="2" charset="2"/>
              </a:rPr>
              <a:t></a:t>
            </a:r>
            <a:r>
              <a:rPr lang="en-IN" sz="2800" dirty="0" smtClean="0">
                <a:cs typeface="Times New Roman" pitchFamily="18" charset="0"/>
              </a:rPr>
              <a:t> only a small shunt from RV to LV.</a:t>
            </a:r>
          </a:p>
          <a:p>
            <a:r>
              <a:rPr lang="en-US" sz="2800" dirty="0" smtClean="0">
                <a:cs typeface="Times New Roman" pitchFamily="18" charset="0"/>
              </a:rPr>
              <a:t>When PVR fall </a:t>
            </a:r>
            <a:r>
              <a:rPr lang="en-US" sz="2800" dirty="0" smtClean="0">
                <a:cs typeface="Times New Roman" pitchFamily="18" charset="0"/>
                <a:sym typeface="Wingdings" pitchFamily="2" charset="2"/>
              </a:rPr>
              <a:t></a:t>
            </a:r>
            <a:r>
              <a:rPr lang="en-US" sz="2800" dirty="0" smtClean="0">
                <a:cs typeface="Times New Roman" pitchFamily="18" charset="0"/>
              </a:rPr>
              <a:t> Increased RV to LV shunt, increased LA and LVDP.</a:t>
            </a:r>
          </a:p>
          <a:p>
            <a:r>
              <a:rPr lang="en-US" sz="2800" dirty="0" smtClean="0">
                <a:cs typeface="Times New Roman" pitchFamily="18" charset="0"/>
              </a:rPr>
              <a:t>LA to RA flow is necessary for bidirectional shunting.</a:t>
            </a:r>
          </a:p>
          <a:p>
            <a:r>
              <a:rPr lang="en-US" sz="2800" dirty="0" smtClean="0">
                <a:cs typeface="Times New Roman" pitchFamily="18" charset="0"/>
              </a:rPr>
              <a:t>If inter atrial flow is limited, LA and PV pressure rises and lead to pulmonary edema</a:t>
            </a:r>
          </a:p>
          <a:p>
            <a:r>
              <a:rPr lang="en-US" sz="2800" dirty="0" smtClean="0">
                <a:cs typeface="Times New Roman" pitchFamily="18" charset="0"/>
              </a:rPr>
              <a:t>Decrease in VSD size over time </a:t>
            </a:r>
            <a:r>
              <a:rPr lang="en-US" sz="2800" dirty="0" smtClean="0">
                <a:cs typeface="Times New Roman" pitchFamily="18" charset="0"/>
                <a:sym typeface="Wingdings" pitchFamily="2" charset="2"/>
              </a:rPr>
              <a:t></a:t>
            </a:r>
            <a:r>
              <a:rPr lang="en-US" sz="2800" dirty="0" smtClean="0">
                <a:cs typeface="Times New Roman" pitchFamily="18" charset="0"/>
              </a:rPr>
              <a:t>  fall in arterial SPO2</a:t>
            </a:r>
          </a:p>
          <a:p>
            <a:r>
              <a:rPr lang="en-IN" sz="2800" dirty="0" smtClean="0">
                <a:cs typeface="Times New Roman" pitchFamily="18" charset="0"/>
              </a:rPr>
              <a:t>VSD of moderate size may permit somewhat greater bidirectional mixing, with less hypoxemia.</a:t>
            </a:r>
            <a:endParaRPr lang="en-US" sz="2800" dirty="0" smtClean="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143000"/>
          </a:xfrm>
        </p:spPr>
        <p:txBody>
          <a:bodyPr>
            <a:normAutofit/>
          </a:bodyPr>
          <a:lstStyle/>
          <a:p>
            <a:r>
              <a:rPr lang="en-IN" b="1" dirty="0" smtClean="0">
                <a:latin typeface="Calibri" pitchFamily="34" charset="0"/>
              </a:rPr>
              <a:t>TGA with Large VSD</a:t>
            </a:r>
            <a:endParaRPr lang="en-IN" b="1" dirty="0">
              <a:latin typeface="Calibri" pitchFamily="34" charset="0"/>
            </a:endParaRPr>
          </a:p>
        </p:txBody>
      </p:sp>
      <p:sp>
        <p:nvSpPr>
          <p:cNvPr id="3" name="Content Placeholder 2"/>
          <p:cNvSpPr>
            <a:spLocks noGrp="1"/>
          </p:cNvSpPr>
          <p:nvPr>
            <p:ph idx="1"/>
          </p:nvPr>
        </p:nvSpPr>
        <p:spPr>
          <a:xfrm>
            <a:off x="381000" y="1447800"/>
            <a:ext cx="4071966" cy="4697427"/>
          </a:xfrm>
          <a:ln>
            <a:solidFill>
              <a:schemeClr val="tx2"/>
            </a:solidFill>
          </a:ln>
        </p:spPr>
        <p:txBody>
          <a:bodyPr>
            <a:noAutofit/>
          </a:bodyPr>
          <a:lstStyle/>
          <a:p>
            <a:pPr>
              <a:lnSpc>
                <a:spcPct val="170000"/>
              </a:lnSpc>
            </a:pPr>
            <a:r>
              <a:rPr lang="en-IN" sz="1900" dirty="0" smtClean="0">
                <a:latin typeface="Times New Roman" pitchFamily="18" charset="0"/>
                <a:cs typeface="Times New Roman" pitchFamily="18" charset="0"/>
              </a:rPr>
              <a:t>Only minimal systemic arterial hypoxemia</a:t>
            </a:r>
          </a:p>
          <a:p>
            <a:pPr>
              <a:lnSpc>
                <a:spcPct val="170000"/>
              </a:lnSpc>
            </a:pPr>
            <a:r>
              <a:rPr lang="en-IN" sz="1900" dirty="0" smtClean="0">
                <a:latin typeface="Times New Roman" pitchFamily="18" charset="0"/>
                <a:cs typeface="Times New Roman" pitchFamily="18" charset="0"/>
              </a:rPr>
              <a:t>CCF develop within 2 to 6 week </a:t>
            </a:r>
          </a:p>
          <a:p>
            <a:pPr>
              <a:lnSpc>
                <a:spcPct val="170000"/>
              </a:lnSpc>
            </a:pPr>
            <a:r>
              <a:rPr lang="en-US" sz="1900" dirty="0" smtClean="0">
                <a:latin typeface="Times New Roman" pitchFamily="18" charset="0"/>
                <a:cs typeface="Times New Roman" pitchFamily="18" charset="0"/>
              </a:rPr>
              <a:t>Development of  CCF depend on relationship of PVR and SVR</a:t>
            </a:r>
          </a:p>
          <a:p>
            <a:pPr>
              <a:lnSpc>
                <a:spcPct val="170000"/>
              </a:lnSpc>
            </a:pPr>
            <a:r>
              <a:rPr lang="en-IN" sz="1900" dirty="0" smtClean="0">
                <a:latin typeface="Times New Roman" pitchFamily="18" charset="0"/>
                <a:cs typeface="Times New Roman" pitchFamily="18" charset="0"/>
              </a:rPr>
              <a:t>Progressive increase in pulmonary vascular resistance</a:t>
            </a:r>
          </a:p>
          <a:p>
            <a:pPr>
              <a:lnSpc>
                <a:spcPct val="170000"/>
              </a:lnSpc>
            </a:pPr>
            <a:r>
              <a:rPr lang="en-US" sz="1900" dirty="0" smtClean="0">
                <a:latin typeface="Times New Roman" pitchFamily="18" charset="0"/>
                <a:cs typeface="Times New Roman" pitchFamily="18" charset="0"/>
              </a:rPr>
              <a:t>PVOD develop much earlier than isolated VSD</a:t>
            </a:r>
            <a:endParaRPr lang="en-IN" sz="1900" dirty="0" smtClean="0">
              <a:latin typeface="Times New Roman" pitchFamily="18" charset="0"/>
              <a:cs typeface="Times New Roman" pitchFamily="18" charset="0"/>
            </a:endParaRPr>
          </a:p>
          <a:p>
            <a:pPr>
              <a:lnSpc>
                <a:spcPct val="170000"/>
              </a:lnSpc>
            </a:pPr>
            <a:endParaRPr lang="en-IN" sz="19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5029200" y="1447800"/>
            <a:ext cx="3857652" cy="468137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685800"/>
          </a:xfrm>
        </p:spPr>
        <p:txBody>
          <a:bodyPr>
            <a:normAutofit fontScale="90000"/>
          </a:bodyPr>
          <a:lstStyle/>
          <a:p>
            <a:r>
              <a:rPr lang="en-IN" b="1" dirty="0" smtClean="0">
                <a:latin typeface="Calibri" pitchFamily="34" charset="0"/>
              </a:rPr>
              <a:t>TGA with Severe PS</a:t>
            </a:r>
            <a:endParaRPr lang="en-IN" dirty="0">
              <a:latin typeface="Calibri" pitchFamily="34" charset="0"/>
            </a:endParaRPr>
          </a:p>
        </p:txBody>
      </p:sp>
      <p:sp>
        <p:nvSpPr>
          <p:cNvPr id="3" name="Content Placeholder 2"/>
          <p:cNvSpPr>
            <a:spLocks noGrp="1"/>
          </p:cNvSpPr>
          <p:nvPr>
            <p:ph idx="1"/>
          </p:nvPr>
        </p:nvSpPr>
        <p:spPr>
          <a:xfrm>
            <a:off x="152400" y="990600"/>
            <a:ext cx="5410200" cy="4648200"/>
          </a:xfrm>
          <a:ln>
            <a:solidFill>
              <a:schemeClr val="tx1"/>
            </a:solidFill>
          </a:ln>
        </p:spPr>
        <p:txBody>
          <a:bodyPr>
            <a:normAutofit lnSpcReduction="10000"/>
          </a:bodyPr>
          <a:lstStyle/>
          <a:p>
            <a:pPr>
              <a:lnSpc>
                <a:spcPct val="150000"/>
              </a:lnSpc>
            </a:pPr>
            <a:r>
              <a:rPr lang="en-US" sz="2400" dirty="0" smtClean="0">
                <a:latin typeface="Times New Roman" pitchFamily="18" charset="0"/>
                <a:cs typeface="Times New Roman" pitchFamily="18" charset="0"/>
              </a:rPr>
              <a:t>VSD is usually non restrictive</a:t>
            </a:r>
          </a:p>
          <a:p>
            <a:pPr>
              <a:lnSpc>
                <a:spcPct val="150000"/>
              </a:lnSpc>
            </a:pPr>
            <a:r>
              <a:rPr lang="en-US" sz="2400" dirty="0" smtClean="0">
                <a:latin typeface="Times New Roman" pitchFamily="18" charset="0"/>
                <a:cs typeface="Times New Roman" pitchFamily="18" charset="0"/>
              </a:rPr>
              <a:t>Adequate PBF is necessary to maintain a good systemic saturation.</a:t>
            </a:r>
          </a:p>
          <a:p>
            <a:pPr>
              <a:lnSpc>
                <a:spcPct val="150000"/>
              </a:lnSpc>
            </a:pPr>
            <a:r>
              <a:rPr lang="en-IN" sz="2400" dirty="0" smtClean="0">
                <a:latin typeface="Times New Roman" pitchFamily="18" charset="0"/>
                <a:cs typeface="Times New Roman" pitchFamily="18" charset="0"/>
              </a:rPr>
              <a:t>PBF has to be provided by a communication from the aorta to the PA beyond the stenosis</a:t>
            </a:r>
          </a:p>
          <a:p>
            <a:pPr>
              <a:lnSpc>
                <a:spcPct val="150000"/>
              </a:lnSpc>
            </a:pPr>
            <a:r>
              <a:rPr lang="en-US" sz="2400" dirty="0" smtClean="0">
                <a:latin typeface="Times New Roman" pitchFamily="18" charset="0"/>
                <a:cs typeface="Times New Roman" pitchFamily="18" charset="0"/>
              </a:rPr>
              <a:t>Cardiac failure rare</a:t>
            </a:r>
          </a:p>
          <a:p>
            <a:pPr>
              <a:lnSpc>
                <a:spcPct val="150000"/>
              </a:lnSpc>
            </a:pPr>
            <a:r>
              <a:rPr lang="en-US" sz="2400" dirty="0" smtClean="0">
                <a:latin typeface="Times New Roman" pitchFamily="18" charset="0"/>
                <a:cs typeface="Times New Roman" pitchFamily="18" charset="0"/>
              </a:rPr>
              <a:t>TOF physiology</a:t>
            </a:r>
          </a:p>
          <a:p>
            <a:pPr>
              <a:lnSpc>
                <a:spcPct val="150000"/>
              </a:lnSpc>
            </a:pPr>
            <a:endParaRPr lang="en-US" sz="2400" dirty="0" smtClean="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5715000" y="1219200"/>
            <a:ext cx="3124200" cy="3751444"/>
          </a:xfrm>
          <a:prstGeom prst="rect">
            <a:avLst/>
          </a:prstGeom>
          <a:noFill/>
          <a:ln w="9525">
            <a:solidFill>
              <a:schemeClr val="tx1"/>
            </a:solidFill>
            <a:miter lim="800000"/>
            <a:headEnd/>
            <a:tailEnd/>
          </a:ln>
          <a:effectLst/>
        </p:spPr>
      </p:pic>
      <p:sp>
        <p:nvSpPr>
          <p:cNvPr id="6" name="Date Placeholder 5"/>
          <p:cNvSpPr>
            <a:spLocks noGrp="1"/>
          </p:cNvSpPr>
          <p:nvPr>
            <p:ph type="dt" sz="half" idx="10"/>
          </p:nvPr>
        </p:nvSpPr>
        <p:spPr/>
        <p:txBody>
          <a:bodyPr/>
          <a:lstStyle/>
          <a:p>
            <a:fld id="{6EE8B687-4A04-4181-B2FE-E62E9AB85046}" type="datetime1">
              <a:rPr lang="en-IN" smtClean="0"/>
              <a:pPr/>
              <a:t>22-05-2018</a:t>
            </a:fld>
            <a:endParaRPr lang="en-IN"/>
          </a:p>
        </p:txBody>
      </p:sp>
      <p:sp>
        <p:nvSpPr>
          <p:cNvPr id="7" name="Rectangle 6"/>
          <p:cNvSpPr/>
          <p:nvPr/>
        </p:nvSpPr>
        <p:spPr>
          <a:xfrm>
            <a:off x="0" y="5715000"/>
            <a:ext cx="9144000" cy="914400"/>
          </a:xfrm>
          <a:prstGeom prst="rect">
            <a:avLst/>
          </a:prstGeom>
          <a:solidFill>
            <a:schemeClr val="bg1"/>
          </a:solidFill>
        </p:spPr>
        <p:txBody>
          <a:bodyPr wrap="square">
            <a:spAutoFit/>
          </a:bodyPr>
          <a:lstStyle/>
          <a:p>
            <a:pPr algn="ctr">
              <a:lnSpc>
                <a:spcPct val="150000"/>
              </a:lnSpc>
            </a:pPr>
            <a:r>
              <a:rPr lang="en-IN" b="1" dirty="0" smtClean="0">
                <a:latin typeface="Times New Roman" pitchFamily="18" charset="0"/>
                <a:cs typeface="Times New Roman" pitchFamily="18" charset="0"/>
              </a:rPr>
              <a:t>If pulmonary flow and bronchial flow are adequate to prevent severe hypoxemia, these patients may tolerate the lesion well and may survive for many years without  treatment</a:t>
            </a:r>
            <a:endParaRPr lang="en-IN"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sz="3200" b="1" dirty="0" smtClean="0">
                <a:latin typeface="Calibri" pitchFamily="34" charset="0"/>
              </a:rPr>
              <a:t>Factors influencing systemic saturation</a:t>
            </a:r>
            <a:endParaRPr lang="en-US" sz="3200" b="1" dirty="0">
              <a:latin typeface="Calibri" pitchFamily="34" charset="0"/>
            </a:endParaRPr>
          </a:p>
        </p:txBody>
      </p:sp>
      <p:sp>
        <p:nvSpPr>
          <p:cNvPr id="5" name="Rectangle 3"/>
          <p:cNvSpPr>
            <a:spLocks noGrp="1" noChangeArrowheads="1"/>
          </p:cNvSpPr>
          <p:nvPr>
            <p:ph idx="1"/>
          </p:nvPr>
        </p:nvSpPr>
        <p:spPr/>
        <p:txBody>
          <a:bodyPr>
            <a:normAutofit/>
          </a:bodyPr>
          <a:lstStyle/>
          <a:p>
            <a:pPr>
              <a:lnSpc>
                <a:spcPct val="150000"/>
              </a:lnSpc>
            </a:pPr>
            <a:r>
              <a:rPr lang="en-US" sz="2600" dirty="0">
                <a:latin typeface="Calibri" pitchFamily="34" charset="0"/>
                <a:cs typeface="Times New Roman" pitchFamily="18" charset="0"/>
              </a:rPr>
              <a:t>Extent of inter-circulatory mixing and Total </a:t>
            </a:r>
            <a:r>
              <a:rPr lang="en-US" sz="2600" dirty="0" smtClean="0">
                <a:latin typeface="Calibri" pitchFamily="34" charset="0"/>
                <a:cs typeface="Times New Roman" pitchFamily="18" charset="0"/>
              </a:rPr>
              <a:t>PBF</a:t>
            </a:r>
            <a:endParaRPr lang="en-US" sz="2600" dirty="0">
              <a:latin typeface="Calibri" pitchFamily="34" charset="0"/>
              <a:cs typeface="Times New Roman" pitchFamily="18" charset="0"/>
            </a:endParaRPr>
          </a:p>
          <a:p>
            <a:pPr>
              <a:lnSpc>
                <a:spcPct val="150000"/>
              </a:lnSpc>
            </a:pPr>
            <a:r>
              <a:rPr lang="en-US" sz="2600" dirty="0">
                <a:latin typeface="Calibri" pitchFamily="34" charset="0"/>
                <a:cs typeface="Times New Roman" pitchFamily="18" charset="0"/>
              </a:rPr>
              <a:t>High PBF results in increased oxygenated blood available in the left sided chambers for mixing: higher systemic SO2 if there is good mixing</a:t>
            </a:r>
          </a:p>
          <a:p>
            <a:pPr>
              <a:lnSpc>
                <a:spcPct val="150000"/>
              </a:lnSpc>
            </a:pPr>
            <a:r>
              <a:rPr lang="en-US" sz="2600" dirty="0">
                <a:latin typeface="Calibri" pitchFamily="34" charset="0"/>
                <a:cs typeface="Times New Roman" pitchFamily="18" charset="0"/>
              </a:rPr>
              <a:t>Reduced PBF will result in low systemic SO2 in spite of adequate anatomic shunts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sz="3200" b="1" dirty="0">
                <a:latin typeface="Calibri" pitchFamily="34" charset="0"/>
              </a:rPr>
              <a:t>Factors influencing systemic saturation</a:t>
            </a:r>
          </a:p>
        </p:txBody>
      </p:sp>
      <p:sp>
        <p:nvSpPr>
          <p:cNvPr id="7" name="Rectangle 3"/>
          <p:cNvSpPr>
            <a:spLocks noGrp="1" noChangeArrowheads="1"/>
          </p:cNvSpPr>
          <p:nvPr>
            <p:ph idx="1"/>
          </p:nvPr>
        </p:nvSpPr>
        <p:spPr/>
        <p:txBody>
          <a:bodyPr>
            <a:normAutofit/>
          </a:bodyPr>
          <a:lstStyle/>
          <a:p>
            <a:pPr>
              <a:lnSpc>
                <a:spcPct val="150000"/>
              </a:lnSpc>
            </a:pPr>
            <a:r>
              <a:rPr lang="en-US" sz="2600" dirty="0">
                <a:latin typeface="Calibri" pitchFamily="34" charset="0"/>
                <a:cs typeface="Times New Roman" pitchFamily="18" charset="0"/>
              </a:rPr>
              <a:t>If there is delay in the fall of PVR (PPHN), hypoxemia will persist despite adequate </a:t>
            </a:r>
            <a:r>
              <a:rPr lang="en-US" sz="2600" dirty="0" smtClean="0">
                <a:latin typeface="Calibri" pitchFamily="34" charset="0"/>
                <a:cs typeface="Times New Roman" pitchFamily="18" charset="0"/>
              </a:rPr>
              <a:t>ASD and</a:t>
            </a:r>
            <a:endParaRPr lang="en-US" sz="2600" dirty="0">
              <a:latin typeface="Calibri" pitchFamily="34" charset="0"/>
              <a:cs typeface="Times New Roman" pitchFamily="18" charset="0"/>
            </a:endParaRPr>
          </a:p>
          <a:p>
            <a:pPr>
              <a:lnSpc>
                <a:spcPct val="150000"/>
              </a:lnSpc>
            </a:pPr>
            <a:r>
              <a:rPr lang="en-US" sz="2600" dirty="0">
                <a:latin typeface="Calibri" pitchFamily="34" charset="0"/>
                <a:cs typeface="Times New Roman" pitchFamily="18" charset="0"/>
              </a:rPr>
              <a:t>Need ECMO or urgent ASO</a:t>
            </a:r>
          </a:p>
          <a:p>
            <a:pPr>
              <a:lnSpc>
                <a:spcPct val="150000"/>
              </a:lnSpc>
            </a:pPr>
            <a:r>
              <a:rPr lang="en-US" sz="2600" dirty="0">
                <a:latin typeface="Calibri" pitchFamily="34" charset="0"/>
                <a:cs typeface="Times New Roman" pitchFamily="18" charset="0"/>
              </a:rPr>
              <a:t>Hypoxemia provokes a fall in SVR and increase the recirculating systemic volume</a:t>
            </a:r>
          </a:p>
          <a:p>
            <a:pPr>
              <a:lnSpc>
                <a:spcPct val="150000"/>
              </a:lnSpc>
            </a:pPr>
            <a:r>
              <a:rPr lang="en-US" sz="2600" dirty="0">
                <a:latin typeface="Calibri" pitchFamily="34" charset="0"/>
                <a:cs typeface="Times New Roman" pitchFamily="18" charset="0"/>
              </a:rPr>
              <a:t>Fall in SVR may deplete the pulmonary circulation further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76200"/>
            <a:ext cx="8686800" cy="1112838"/>
          </a:xfrm>
        </p:spPr>
        <p:txBody>
          <a:bodyPr>
            <a:noAutofit/>
          </a:bodyPr>
          <a:lstStyle/>
          <a:p>
            <a:r>
              <a:rPr lang="en-US" sz="4000" b="1" dirty="0">
                <a:effectLst>
                  <a:outerShdw blurRad="38100" dist="38100" dir="2700000" algn="tl">
                    <a:srgbClr val="000000">
                      <a:alpha val="43137"/>
                    </a:srgbClr>
                  </a:outerShdw>
                </a:effectLst>
                <a:latin typeface="Calibri" pitchFamily="34" charset="0"/>
              </a:rPr>
              <a:t>Role of </a:t>
            </a:r>
            <a:r>
              <a:rPr lang="en-US" sz="4000" b="1" dirty="0" err="1" smtClean="0">
                <a:effectLst>
                  <a:outerShdw blurRad="38100" dist="38100" dir="2700000" algn="tl">
                    <a:srgbClr val="000000">
                      <a:alpha val="43137"/>
                    </a:srgbClr>
                  </a:outerShdw>
                </a:effectLst>
                <a:latin typeface="Calibri" pitchFamily="34" charset="0"/>
              </a:rPr>
              <a:t>broncho</a:t>
            </a:r>
            <a:r>
              <a:rPr lang="en-US" sz="4000" b="1" dirty="0" smtClean="0">
                <a:effectLst>
                  <a:outerShdw blurRad="38100" dist="38100" dir="2700000" algn="tl">
                    <a:srgbClr val="000000">
                      <a:alpha val="43137"/>
                    </a:srgbClr>
                  </a:outerShdw>
                </a:effectLst>
                <a:latin typeface="Calibri" pitchFamily="34" charset="0"/>
              </a:rPr>
              <a:t>-pulmonary </a:t>
            </a:r>
            <a:r>
              <a:rPr lang="en-US" sz="4000" b="1" dirty="0">
                <a:effectLst>
                  <a:outerShdw blurRad="38100" dist="38100" dir="2700000" algn="tl">
                    <a:srgbClr val="000000">
                      <a:alpha val="43137"/>
                    </a:srgbClr>
                  </a:outerShdw>
                </a:effectLst>
                <a:latin typeface="Calibri" pitchFamily="34" charset="0"/>
              </a:rPr>
              <a:t>collaterals</a:t>
            </a:r>
          </a:p>
        </p:txBody>
      </p:sp>
      <p:sp>
        <p:nvSpPr>
          <p:cNvPr id="5" name="Rectangle 3"/>
          <p:cNvSpPr>
            <a:spLocks noGrp="1" noChangeArrowheads="1"/>
          </p:cNvSpPr>
          <p:nvPr>
            <p:ph idx="1"/>
          </p:nvPr>
        </p:nvSpPr>
        <p:spPr>
          <a:xfrm>
            <a:off x="304800" y="1295400"/>
            <a:ext cx="8382000" cy="5257800"/>
          </a:xfrm>
        </p:spPr>
        <p:txBody>
          <a:bodyPr>
            <a:noAutofit/>
          </a:bodyPr>
          <a:lstStyle/>
          <a:p>
            <a:r>
              <a:rPr lang="en-IN" sz="2800" dirty="0" err="1" smtClean="0">
                <a:latin typeface="Calibri" pitchFamily="34" charset="0"/>
                <a:cs typeface="Times New Roman" pitchFamily="18" charset="0"/>
              </a:rPr>
              <a:t>Broncho</a:t>
            </a:r>
            <a:r>
              <a:rPr lang="en-IN" sz="2800" dirty="0" smtClean="0">
                <a:latin typeface="Calibri" pitchFamily="34" charset="0"/>
                <a:cs typeface="Times New Roman" pitchFamily="18" charset="0"/>
              </a:rPr>
              <a:t>-pulmonary anastomotic channels have been visualized by angiography in &gt;30% of infants with TGA (&lt;2</a:t>
            </a:r>
            <a:r>
              <a:rPr lang="en-US" sz="2800" dirty="0" smtClean="0">
                <a:latin typeface="Calibri" pitchFamily="34" charset="0"/>
                <a:cs typeface="Times New Roman" pitchFamily="18" charset="0"/>
              </a:rPr>
              <a:t>year)</a:t>
            </a:r>
            <a:r>
              <a:rPr lang="en-IN" sz="2800" dirty="0" smtClean="0">
                <a:latin typeface="Calibri" pitchFamily="34" charset="0"/>
                <a:cs typeface="Times New Roman" pitchFamily="18" charset="0"/>
              </a:rPr>
              <a:t> </a:t>
            </a:r>
            <a:endParaRPr lang="en-US" sz="2800" dirty="0" smtClean="0">
              <a:latin typeface="Calibri" pitchFamily="34" charset="0"/>
              <a:cs typeface="Times New Roman" pitchFamily="18" charset="0"/>
            </a:endParaRPr>
          </a:p>
          <a:p>
            <a:r>
              <a:rPr lang="en-US" sz="2800" dirty="0" smtClean="0">
                <a:latin typeface="Calibri" pitchFamily="34" charset="0"/>
                <a:cs typeface="Times New Roman" pitchFamily="18" charset="0"/>
              </a:rPr>
              <a:t>Systemic </a:t>
            </a:r>
            <a:r>
              <a:rPr lang="en-US" sz="2800" dirty="0">
                <a:latin typeface="Calibri" pitchFamily="34" charset="0"/>
                <a:cs typeface="Times New Roman" pitchFamily="18" charset="0"/>
              </a:rPr>
              <a:t>arterial hypoxemia may </a:t>
            </a:r>
            <a:r>
              <a:rPr lang="en-US" sz="2800" dirty="0" smtClean="0">
                <a:latin typeface="Calibri" pitchFamily="34" charset="0"/>
                <a:cs typeface="Times New Roman" pitchFamily="18" charset="0"/>
              </a:rPr>
              <a:t>stimulate </a:t>
            </a:r>
            <a:r>
              <a:rPr lang="en-US" sz="2800" dirty="0">
                <a:latin typeface="Calibri" pitchFamily="34" charset="0"/>
                <a:cs typeface="Times New Roman" pitchFamily="18" charset="0"/>
              </a:rPr>
              <a:t>development of bronchpulmonary </a:t>
            </a:r>
            <a:r>
              <a:rPr lang="en-US" sz="2800" dirty="0" smtClean="0">
                <a:latin typeface="Calibri" pitchFamily="34" charset="0"/>
                <a:cs typeface="Times New Roman" pitchFamily="18" charset="0"/>
              </a:rPr>
              <a:t>collaterals</a:t>
            </a:r>
            <a:endParaRPr lang="en-US" sz="2800" dirty="0">
              <a:latin typeface="Calibri" pitchFamily="34" charset="0"/>
              <a:cs typeface="Times New Roman" pitchFamily="18" charset="0"/>
            </a:endParaRPr>
          </a:p>
          <a:p>
            <a:r>
              <a:rPr lang="en-US" sz="2800" dirty="0">
                <a:latin typeface="Calibri" pitchFamily="34" charset="0"/>
                <a:cs typeface="Times New Roman" pitchFamily="18" charset="0"/>
              </a:rPr>
              <a:t>Usually in TGA with solely a restrictive inter-</a:t>
            </a:r>
            <a:r>
              <a:rPr lang="en-US" sz="2800" dirty="0" err="1">
                <a:latin typeface="Calibri" pitchFamily="34" charset="0"/>
                <a:cs typeface="Times New Roman" pitchFamily="18" charset="0"/>
              </a:rPr>
              <a:t>atrial</a:t>
            </a:r>
            <a:r>
              <a:rPr lang="en-US" sz="2800" dirty="0">
                <a:latin typeface="Calibri" pitchFamily="34" charset="0"/>
                <a:cs typeface="Times New Roman" pitchFamily="18" charset="0"/>
              </a:rPr>
              <a:t> communication</a:t>
            </a:r>
          </a:p>
          <a:p>
            <a:r>
              <a:rPr lang="en-US" sz="2800" dirty="0">
                <a:latin typeface="Calibri" pitchFamily="34" charset="0"/>
                <a:cs typeface="Times New Roman" pitchFamily="18" charset="0"/>
              </a:rPr>
              <a:t>Prolonged survival of such infants may be due to this extra-cardiac site of </a:t>
            </a:r>
            <a:r>
              <a:rPr lang="en-US" sz="2800" dirty="0" smtClean="0">
                <a:latin typeface="Calibri" pitchFamily="34" charset="0"/>
                <a:cs typeface="Times New Roman" pitchFamily="18" charset="0"/>
              </a:rPr>
              <a:t>shunting/mixing</a:t>
            </a:r>
          </a:p>
          <a:p>
            <a:r>
              <a:rPr lang="en-US" sz="2800" dirty="0" smtClean="0">
                <a:latin typeface="Calibri" pitchFamily="34" charset="0"/>
                <a:cs typeface="Times New Roman" pitchFamily="18" charset="0"/>
              </a:rPr>
              <a:t>Bronchial veins are also a source of LA decompression in  high pressure situation FO closes .</a:t>
            </a:r>
            <a:endParaRPr lang="en-US" sz="28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1894809" y="152400"/>
            <a:ext cx="5344191" cy="5582118"/>
          </a:xfrm>
          <a:prstGeom prst="rect">
            <a:avLst/>
          </a:prstGeom>
          <a:noFill/>
          <a:ln w="9525">
            <a:solidFill>
              <a:schemeClr val="tx1"/>
            </a:solidFill>
            <a:miter lim="800000"/>
            <a:headEnd/>
            <a:tailEnd/>
          </a:ln>
          <a:effectLst/>
        </p:spPr>
      </p:pic>
      <p:sp>
        <p:nvSpPr>
          <p:cNvPr id="5" name="Rectangle 4"/>
          <p:cNvSpPr/>
          <p:nvPr/>
        </p:nvSpPr>
        <p:spPr>
          <a:xfrm>
            <a:off x="304800" y="5791200"/>
            <a:ext cx="8382000" cy="1015663"/>
          </a:xfrm>
          <a:prstGeom prst="rect">
            <a:avLst/>
          </a:prstGeom>
          <a:solidFill>
            <a:schemeClr val="bg1"/>
          </a:solidFill>
          <a:ln>
            <a:solidFill>
              <a:schemeClr val="tx1"/>
            </a:solidFill>
          </a:ln>
        </p:spPr>
        <p:txBody>
          <a:bodyPr wrap="square">
            <a:spAutoFit/>
          </a:bodyPr>
          <a:lstStyle/>
          <a:p>
            <a:pPr algn="just"/>
            <a:r>
              <a:rPr lang="en-IN" sz="2000" dirty="0" smtClean="0">
                <a:latin typeface="Times New Roman" pitchFamily="18" charset="0"/>
                <a:cs typeface="Times New Roman" pitchFamily="18" charset="0"/>
              </a:rPr>
              <a:t>Preoperative </a:t>
            </a:r>
            <a:r>
              <a:rPr lang="en-IN" sz="2000" dirty="0" err="1" smtClean="0">
                <a:latin typeface="Times New Roman" pitchFamily="18" charset="0"/>
                <a:cs typeface="Times New Roman" pitchFamily="18" charset="0"/>
              </a:rPr>
              <a:t>transvenous</a:t>
            </a:r>
            <a:r>
              <a:rPr lang="en-IN" sz="2000" dirty="0" smtClean="0">
                <a:latin typeface="Times New Roman" pitchFamily="18" charset="0"/>
                <a:cs typeface="Times New Roman" pitchFamily="18" charset="0"/>
              </a:rPr>
              <a:t> descending </a:t>
            </a:r>
            <a:r>
              <a:rPr lang="en-IN" sz="2000" dirty="0" err="1" smtClean="0">
                <a:latin typeface="Times New Roman" pitchFamily="18" charset="0"/>
                <a:cs typeface="Times New Roman" pitchFamily="18" charset="0"/>
              </a:rPr>
              <a:t>aortogram</a:t>
            </a:r>
            <a:r>
              <a:rPr lang="en-IN" sz="2000" dirty="0" smtClean="0">
                <a:latin typeface="Times New Roman" pitchFamily="18" charset="0"/>
                <a:cs typeface="Times New Roman" pitchFamily="18" charset="0"/>
              </a:rPr>
              <a:t> in a neonate with TGA/IVS showing enlarged bronchial arteries (following the right main stem bronchus) to the right lung</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Calculating shunt in TGA</a:t>
            </a:r>
            <a:endParaRPr lang="en-US" dirty="0"/>
          </a:p>
        </p:txBody>
      </p:sp>
      <p:graphicFrame>
        <p:nvGraphicFramePr>
          <p:cNvPr id="5" name="Table 4"/>
          <p:cNvGraphicFramePr>
            <a:graphicFrameLocks noGrp="1"/>
          </p:cNvGraphicFramePr>
          <p:nvPr/>
        </p:nvGraphicFramePr>
        <p:xfrm>
          <a:off x="1524000" y="1828800"/>
          <a:ext cx="5715000" cy="2692400"/>
        </p:xfrm>
        <a:graphic>
          <a:graphicData uri="http://schemas.openxmlformats.org/drawingml/2006/table">
            <a:tbl>
              <a:tblPr firstRow="1" bandRow="1">
                <a:tableStyleId>{5C22544A-7EE6-4342-B048-85BDC9FD1C3A}</a:tableStyleId>
              </a:tblPr>
              <a:tblGrid>
                <a:gridCol w="2857500"/>
                <a:gridCol w="2857500"/>
              </a:tblGrid>
              <a:tr h="538480">
                <a:tc>
                  <a:txBody>
                    <a:bodyPr/>
                    <a:lstStyle/>
                    <a:p>
                      <a:r>
                        <a:rPr lang="en-US" dirty="0" smtClean="0"/>
                        <a:t>site</a:t>
                      </a:r>
                      <a:endParaRPr lang="en-US" dirty="0"/>
                    </a:p>
                  </a:txBody>
                  <a:tcPr/>
                </a:tc>
                <a:tc>
                  <a:txBody>
                    <a:bodyPr/>
                    <a:lstStyle/>
                    <a:p>
                      <a:r>
                        <a:rPr lang="en-US" dirty="0" smtClean="0"/>
                        <a:t>Oxygen</a:t>
                      </a:r>
                      <a:r>
                        <a:rPr lang="en-US" baseline="0" dirty="0" smtClean="0"/>
                        <a:t>  content (ml/L)</a:t>
                      </a:r>
                      <a:endParaRPr lang="en-US" dirty="0"/>
                    </a:p>
                  </a:txBody>
                  <a:tcPr/>
                </a:tc>
              </a:tr>
              <a:tr h="538480">
                <a:tc>
                  <a:txBody>
                    <a:bodyPr/>
                    <a:lstStyle/>
                    <a:p>
                      <a:r>
                        <a:rPr lang="en-US" dirty="0" smtClean="0"/>
                        <a:t>SVC</a:t>
                      </a:r>
                      <a:endParaRPr lang="en-US" dirty="0"/>
                    </a:p>
                  </a:txBody>
                  <a:tcPr/>
                </a:tc>
                <a:tc>
                  <a:txBody>
                    <a:bodyPr/>
                    <a:lstStyle/>
                    <a:p>
                      <a:r>
                        <a:rPr lang="en-US" dirty="0" smtClean="0"/>
                        <a:t>70</a:t>
                      </a:r>
                      <a:endParaRPr lang="en-US" dirty="0"/>
                    </a:p>
                  </a:txBody>
                  <a:tcPr/>
                </a:tc>
              </a:tr>
              <a:tr h="538480">
                <a:tc>
                  <a:txBody>
                    <a:bodyPr/>
                    <a:lstStyle/>
                    <a:p>
                      <a:r>
                        <a:rPr lang="en-US" dirty="0" smtClean="0"/>
                        <a:t>AORTA</a:t>
                      </a:r>
                      <a:endParaRPr lang="en-US" dirty="0"/>
                    </a:p>
                  </a:txBody>
                  <a:tcPr/>
                </a:tc>
                <a:tc>
                  <a:txBody>
                    <a:bodyPr/>
                    <a:lstStyle/>
                    <a:p>
                      <a:r>
                        <a:rPr lang="en-US" dirty="0" smtClean="0"/>
                        <a:t>80</a:t>
                      </a:r>
                      <a:endParaRPr lang="en-US" dirty="0"/>
                    </a:p>
                  </a:txBody>
                  <a:tcPr/>
                </a:tc>
              </a:tr>
              <a:tr h="538480">
                <a:tc>
                  <a:txBody>
                    <a:bodyPr/>
                    <a:lstStyle/>
                    <a:p>
                      <a:r>
                        <a:rPr lang="en-US" dirty="0" smtClean="0"/>
                        <a:t>PUMONARY VEIN</a:t>
                      </a:r>
                      <a:endParaRPr lang="en-US" dirty="0"/>
                    </a:p>
                  </a:txBody>
                  <a:tcPr/>
                </a:tc>
                <a:tc>
                  <a:txBody>
                    <a:bodyPr/>
                    <a:lstStyle/>
                    <a:p>
                      <a:r>
                        <a:rPr lang="en-US" dirty="0" smtClean="0"/>
                        <a:t>200</a:t>
                      </a:r>
                      <a:endParaRPr lang="en-US" dirty="0"/>
                    </a:p>
                  </a:txBody>
                  <a:tcPr/>
                </a:tc>
              </a:tr>
              <a:tr h="538480">
                <a:tc>
                  <a:txBody>
                    <a:bodyPr/>
                    <a:lstStyle/>
                    <a:p>
                      <a:r>
                        <a:rPr lang="en-US" dirty="0" smtClean="0"/>
                        <a:t>PULMONARY ARTERY</a:t>
                      </a:r>
                      <a:endParaRPr lang="en-US" dirty="0"/>
                    </a:p>
                  </a:txBody>
                  <a:tcPr/>
                </a:tc>
                <a:tc>
                  <a:txBody>
                    <a:bodyPr/>
                    <a:lstStyle/>
                    <a:p>
                      <a:r>
                        <a:rPr lang="en-US" dirty="0" smtClean="0"/>
                        <a:t>184</a:t>
                      </a:r>
                      <a:endParaRPr lang="en-US" dirty="0"/>
                    </a:p>
                  </a:txBody>
                  <a:tcPr/>
                </a:tc>
              </a:tr>
            </a:tbl>
          </a:graphicData>
        </a:graphic>
      </p:graphicFrame>
      <p:sp>
        <p:nvSpPr>
          <p:cNvPr id="6" name="Content Placeholder 5"/>
          <p:cNvSpPr>
            <a:spLocks noGrp="1"/>
          </p:cNvSpPr>
          <p:nvPr>
            <p:ph idx="1"/>
          </p:nvPr>
        </p:nvSpPr>
        <p:spPr>
          <a:xfrm>
            <a:off x="914400" y="4770437"/>
            <a:ext cx="6705600" cy="1325563"/>
          </a:xfrm>
        </p:spPr>
        <p:txBody>
          <a:bodyPr/>
          <a:lstStyle/>
          <a:p>
            <a:r>
              <a:rPr lang="en-US" dirty="0" smtClean="0"/>
              <a:t>Oxygen consumption 120ml/min/m2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Bronchial collateral circulation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Its presence can be demonstrated but not quantified.</a:t>
            </a:r>
          </a:p>
          <a:p>
            <a:r>
              <a:rPr lang="en-US" dirty="0" smtClean="0"/>
              <a:t>If there is little or no bronchial arterial collateral flow, the oxygen saturation and Po2 of the wedge sample will be higher than that of pulmonary arterial blood and similar to that of pulmonary venous blood. </a:t>
            </a:r>
          </a:p>
          <a:p>
            <a:r>
              <a:rPr lang="en-US" dirty="0" smtClean="0"/>
              <a:t>If a large bronchial flow is present, the wedge sample oxygen saturation and Po2 will be lower than in pulmonary arterial blood, and closer to those of aortic blood.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demonstration</a:t>
            </a:r>
            <a:endParaRPr lang="en-US" dirty="0"/>
          </a:p>
        </p:txBody>
      </p:sp>
      <p:pic>
        <p:nvPicPr>
          <p:cNvPr id="1026" name="Picture 2"/>
          <p:cNvPicPr>
            <a:picLocks noGrp="1" noChangeAspect="1" noChangeArrowheads="1"/>
          </p:cNvPicPr>
          <p:nvPr>
            <p:ph idx="1"/>
          </p:nvPr>
        </p:nvPicPr>
        <p:blipFill>
          <a:blip r:embed="rId2"/>
          <a:srcRect l="6458" t="10102" r="8351" b="27604"/>
          <a:stretch>
            <a:fillRect/>
          </a:stretch>
        </p:blipFill>
        <p:spPr bwMode="auto">
          <a:xfrm>
            <a:off x="152400" y="1447800"/>
            <a:ext cx="8711514"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76400" y="304800"/>
            <a:ext cx="6477000" cy="884238"/>
          </a:xfrm>
        </p:spPr>
        <p:txBody>
          <a:bodyPr/>
          <a:lstStyle/>
          <a:p>
            <a:r>
              <a:rPr lang="en-US" b="1" dirty="0" smtClean="0"/>
              <a:t>Morphogenesis</a:t>
            </a:r>
            <a:endParaRPr lang="en-US" b="1" dirty="0"/>
          </a:p>
        </p:txBody>
      </p:sp>
      <p:sp>
        <p:nvSpPr>
          <p:cNvPr id="8" name="Content Placeholder 7"/>
          <p:cNvSpPr>
            <a:spLocks noGrp="1"/>
          </p:cNvSpPr>
          <p:nvPr>
            <p:ph idx="1"/>
          </p:nvPr>
        </p:nvSpPr>
        <p:spPr>
          <a:xfrm>
            <a:off x="152400" y="1295400"/>
            <a:ext cx="8610600" cy="5410200"/>
          </a:xfrm>
        </p:spPr>
        <p:txBody>
          <a:bodyPr>
            <a:normAutofit/>
          </a:bodyPr>
          <a:lstStyle/>
          <a:p>
            <a:r>
              <a:rPr lang="en-US" dirty="0" smtClean="0"/>
              <a:t>Abnormal growth of </a:t>
            </a:r>
            <a:r>
              <a:rPr lang="en-US" dirty="0" err="1" smtClean="0"/>
              <a:t>subaortic</a:t>
            </a:r>
            <a:r>
              <a:rPr lang="en-US" dirty="0" smtClean="0"/>
              <a:t> infundibulam and absence of </a:t>
            </a:r>
            <a:r>
              <a:rPr lang="en-US" dirty="0" err="1" smtClean="0"/>
              <a:t>subpulmonary</a:t>
            </a:r>
            <a:r>
              <a:rPr lang="en-US" dirty="0" smtClean="0"/>
              <a:t> infundibulam.</a:t>
            </a:r>
          </a:p>
          <a:p>
            <a:r>
              <a:rPr lang="en-US" dirty="0" smtClean="0"/>
              <a:t>Pulmonary- mitral continuity +.</a:t>
            </a:r>
          </a:p>
          <a:p>
            <a:r>
              <a:rPr lang="en-US" dirty="0" err="1" smtClean="0"/>
              <a:t>Aorto</a:t>
            </a:r>
            <a:r>
              <a:rPr lang="en-US" dirty="0" smtClean="0"/>
              <a:t>-tricuspid discontinuity seen. </a:t>
            </a:r>
          </a:p>
          <a:p>
            <a:r>
              <a:rPr lang="en-US" dirty="0" smtClean="0"/>
              <a:t>Aorta- anterior, </a:t>
            </a:r>
            <a:r>
              <a:rPr lang="en-US" dirty="0" err="1" smtClean="0"/>
              <a:t>cephaloid</a:t>
            </a:r>
            <a:r>
              <a:rPr lang="en-US" dirty="0" smtClean="0"/>
              <a:t> &amp; right </a:t>
            </a:r>
          </a:p>
          <a:p>
            <a:r>
              <a:rPr lang="en-US" dirty="0" smtClean="0"/>
              <a:t>Coronaries arise from two aortic sinuses adjacent to the </a:t>
            </a:r>
            <a:r>
              <a:rPr lang="en-US" dirty="0" err="1" smtClean="0"/>
              <a:t>aortico</a:t>
            </a:r>
            <a:r>
              <a:rPr lang="en-US" dirty="0" smtClean="0"/>
              <a:t>-pulmonary septum.</a:t>
            </a:r>
          </a:p>
          <a:p>
            <a:r>
              <a:rPr lang="en-US" dirty="0" smtClean="0"/>
              <a:t>Non coronary sinus of aorta most anterior.</a:t>
            </a:r>
          </a:p>
          <a:p>
            <a:r>
              <a:rPr lang="en-US" dirty="0" smtClean="0"/>
              <a:t>SA node artery- surgical importance in TGA</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2362200"/>
            <a:ext cx="8077200" cy="3763963"/>
          </a:xfrm>
        </p:spPr>
        <p:txBody>
          <a:bodyPr>
            <a:normAutofit fontScale="92500" lnSpcReduction="20000"/>
          </a:bodyPr>
          <a:lstStyle/>
          <a:p>
            <a:r>
              <a:rPr lang="en-US" dirty="0" smtClean="0"/>
              <a:t>Pulmonary blood flow (</a:t>
            </a:r>
            <a:r>
              <a:rPr lang="en-US" dirty="0" err="1" smtClean="0"/>
              <a:t>Qp</a:t>
            </a:r>
            <a:r>
              <a:rPr lang="en-US" dirty="0" smtClean="0"/>
              <a:t>) =        Vo2</a:t>
            </a:r>
          </a:p>
          <a:p>
            <a:pPr>
              <a:buNone/>
            </a:pPr>
            <a:r>
              <a:rPr lang="en-US" dirty="0" smtClean="0"/>
              <a:t>                                                      PV O2  - PA O2</a:t>
            </a:r>
          </a:p>
          <a:p>
            <a:r>
              <a:rPr lang="en-US" dirty="0" smtClean="0"/>
              <a:t>                                                = 120/200-184</a:t>
            </a:r>
          </a:p>
          <a:p>
            <a:r>
              <a:rPr lang="en-US" dirty="0" smtClean="0"/>
              <a:t>                                           </a:t>
            </a:r>
            <a:r>
              <a:rPr lang="en-US" dirty="0" err="1" smtClean="0"/>
              <a:t>Qp</a:t>
            </a:r>
            <a:r>
              <a:rPr lang="en-US" dirty="0" smtClean="0"/>
              <a:t>= 7.5L/min/m2</a:t>
            </a:r>
          </a:p>
          <a:p>
            <a:r>
              <a:rPr lang="en-US" dirty="0" smtClean="0"/>
              <a:t>Systemic blood flow (Qs) =              Vo2</a:t>
            </a:r>
          </a:p>
          <a:p>
            <a:pPr>
              <a:buNone/>
            </a:pPr>
            <a:r>
              <a:rPr lang="en-US" dirty="0" smtClean="0"/>
              <a:t>                                                     AO O2 -  MV O2</a:t>
            </a:r>
          </a:p>
          <a:p>
            <a:r>
              <a:rPr lang="en-US" dirty="0" smtClean="0"/>
              <a:t>                                             = 120/80-70</a:t>
            </a:r>
          </a:p>
          <a:p>
            <a:r>
              <a:rPr lang="en-US" dirty="0" smtClean="0"/>
              <a:t>                                        Qs = 12 L/min/m2</a:t>
            </a:r>
            <a:endParaRPr lang="en-US" dirty="0"/>
          </a:p>
        </p:txBody>
      </p:sp>
      <p:cxnSp>
        <p:nvCxnSpPr>
          <p:cNvPr id="5" name="Straight Connector 4"/>
          <p:cNvCxnSpPr/>
          <p:nvPr/>
        </p:nvCxnSpPr>
        <p:spPr>
          <a:xfrm>
            <a:off x="5181600" y="2819400"/>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81600" y="4572000"/>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1524000" y="381000"/>
          <a:ext cx="6019800" cy="1544320"/>
        </p:xfrm>
        <a:graphic>
          <a:graphicData uri="http://schemas.openxmlformats.org/drawingml/2006/table">
            <a:tbl>
              <a:tblPr firstRow="1" bandRow="1">
                <a:tableStyleId>{5C22544A-7EE6-4342-B048-85BDC9FD1C3A}</a:tableStyleId>
              </a:tblPr>
              <a:tblGrid>
                <a:gridCol w="3009900"/>
                <a:gridCol w="3009900"/>
              </a:tblGrid>
              <a:tr h="386080">
                <a:tc>
                  <a:txBody>
                    <a:bodyPr/>
                    <a:lstStyle/>
                    <a:p>
                      <a:r>
                        <a:rPr lang="en-US" dirty="0" smtClean="0"/>
                        <a:t>SVC</a:t>
                      </a:r>
                      <a:endParaRPr lang="en-US" dirty="0"/>
                    </a:p>
                  </a:txBody>
                  <a:tcPr/>
                </a:tc>
                <a:tc>
                  <a:txBody>
                    <a:bodyPr/>
                    <a:lstStyle/>
                    <a:p>
                      <a:r>
                        <a:rPr lang="en-US" dirty="0" smtClean="0"/>
                        <a:t>70</a:t>
                      </a:r>
                      <a:endParaRPr lang="en-US" dirty="0"/>
                    </a:p>
                  </a:txBody>
                  <a:tcPr/>
                </a:tc>
              </a:tr>
              <a:tr h="386080">
                <a:tc>
                  <a:txBody>
                    <a:bodyPr/>
                    <a:lstStyle/>
                    <a:p>
                      <a:r>
                        <a:rPr lang="en-US" dirty="0" smtClean="0"/>
                        <a:t>AORTA</a:t>
                      </a:r>
                      <a:endParaRPr lang="en-US" dirty="0"/>
                    </a:p>
                  </a:txBody>
                  <a:tcPr/>
                </a:tc>
                <a:tc>
                  <a:txBody>
                    <a:bodyPr/>
                    <a:lstStyle/>
                    <a:p>
                      <a:r>
                        <a:rPr lang="en-US" dirty="0" smtClean="0"/>
                        <a:t>80</a:t>
                      </a:r>
                      <a:endParaRPr lang="en-US" dirty="0"/>
                    </a:p>
                  </a:txBody>
                  <a:tcPr/>
                </a:tc>
              </a:tr>
              <a:tr h="386080">
                <a:tc>
                  <a:txBody>
                    <a:bodyPr/>
                    <a:lstStyle/>
                    <a:p>
                      <a:r>
                        <a:rPr lang="en-US" dirty="0" smtClean="0"/>
                        <a:t>PUMONARY VEIN</a:t>
                      </a:r>
                      <a:endParaRPr lang="en-US" dirty="0"/>
                    </a:p>
                  </a:txBody>
                  <a:tcPr/>
                </a:tc>
                <a:tc>
                  <a:txBody>
                    <a:bodyPr/>
                    <a:lstStyle/>
                    <a:p>
                      <a:r>
                        <a:rPr lang="en-US" dirty="0" smtClean="0"/>
                        <a:t>200</a:t>
                      </a:r>
                      <a:endParaRPr lang="en-US" dirty="0"/>
                    </a:p>
                  </a:txBody>
                  <a:tcPr/>
                </a:tc>
              </a:tr>
              <a:tr h="386080">
                <a:tc>
                  <a:txBody>
                    <a:bodyPr/>
                    <a:lstStyle/>
                    <a:p>
                      <a:r>
                        <a:rPr lang="en-US" dirty="0" smtClean="0"/>
                        <a:t>PULMONARY ARTERY</a:t>
                      </a:r>
                      <a:endParaRPr lang="en-US" dirty="0"/>
                    </a:p>
                  </a:txBody>
                  <a:tcPr/>
                </a:tc>
                <a:tc>
                  <a:txBody>
                    <a:bodyPr/>
                    <a:lstStyle/>
                    <a:p>
                      <a:r>
                        <a:rPr lang="en-US" dirty="0" smtClean="0"/>
                        <a:t>184</a:t>
                      </a:r>
                      <a:endParaRPr lang="en-US"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endParaRPr lang="en-US" dirty="0"/>
          </a:p>
        </p:txBody>
      </p:sp>
      <p:sp>
        <p:nvSpPr>
          <p:cNvPr id="3" name="Content Placeholder 2"/>
          <p:cNvSpPr>
            <a:spLocks noGrp="1"/>
          </p:cNvSpPr>
          <p:nvPr>
            <p:ph idx="1"/>
          </p:nvPr>
        </p:nvSpPr>
        <p:spPr>
          <a:xfrm>
            <a:off x="0" y="2743200"/>
            <a:ext cx="9144000" cy="3886200"/>
          </a:xfrm>
        </p:spPr>
        <p:txBody>
          <a:bodyPr>
            <a:normAutofit lnSpcReduction="10000"/>
          </a:bodyPr>
          <a:lstStyle/>
          <a:p>
            <a:r>
              <a:rPr lang="en-US" dirty="0" smtClean="0"/>
              <a:t>Effective pulmonary blood flow =     Vo2</a:t>
            </a:r>
          </a:p>
          <a:p>
            <a:pPr>
              <a:buNone/>
            </a:pPr>
            <a:r>
              <a:rPr lang="en-US" dirty="0" smtClean="0"/>
              <a:t>                                                         PV O2- MV O2 </a:t>
            </a:r>
          </a:p>
          <a:p>
            <a:pPr>
              <a:buNone/>
            </a:pPr>
            <a:r>
              <a:rPr lang="en-US" dirty="0" smtClean="0"/>
              <a:t>                                                = 120/200-70</a:t>
            </a:r>
          </a:p>
          <a:p>
            <a:pPr>
              <a:buNone/>
            </a:pPr>
            <a:r>
              <a:rPr lang="en-US" dirty="0" smtClean="0"/>
              <a:t>                                       </a:t>
            </a:r>
            <a:r>
              <a:rPr lang="en-US" dirty="0" err="1" smtClean="0"/>
              <a:t>Qep</a:t>
            </a:r>
            <a:r>
              <a:rPr lang="en-US" dirty="0" smtClean="0"/>
              <a:t> = 0.9 L/min/m2</a:t>
            </a:r>
          </a:p>
          <a:p>
            <a:r>
              <a:rPr lang="en-US" dirty="0" smtClean="0"/>
              <a:t>Anatomical L</a:t>
            </a:r>
            <a:r>
              <a:rPr lang="en-US" dirty="0" smtClean="0">
                <a:sym typeface="Wingdings" pitchFamily="2" charset="2"/>
              </a:rPr>
              <a:t>R &amp; R L shunt 0.9 L/min/m2</a:t>
            </a:r>
          </a:p>
          <a:p>
            <a:r>
              <a:rPr lang="en-US" dirty="0" smtClean="0">
                <a:sym typeface="Wingdings" pitchFamily="2" charset="2"/>
              </a:rPr>
              <a:t>Physiological L R shunt = </a:t>
            </a:r>
            <a:r>
              <a:rPr lang="en-US" dirty="0" err="1" smtClean="0">
                <a:sym typeface="Wingdings" pitchFamily="2" charset="2"/>
              </a:rPr>
              <a:t>Qp-Qep</a:t>
            </a:r>
            <a:r>
              <a:rPr lang="en-US" dirty="0" smtClean="0">
                <a:sym typeface="Wingdings" pitchFamily="2" charset="2"/>
              </a:rPr>
              <a:t> =6.6L/min/m2</a:t>
            </a:r>
          </a:p>
          <a:p>
            <a:r>
              <a:rPr lang="en-US" dirty="0" smtClean="0">
                <a:sym typeface="Wingdings" pitchFamily="2" charset="2"/>
              </a:rPr>
              <a:t>Physiological RL shunt = Qs-</a:t>
            </a:r>
            <a:r>
              <a:rPr lang="en-US" dirty="0" err="1" smtClean="0">
                <a:sym typeface="Wingdings" pitchFamily="2" charset="2"/>
              </a:rPr>
              <a:t>Qes</a:t>
            </a:r>
            <a:r>
              <a:rPr lang="en-US" dirty="0" smtClean="0">
                <a:sym typeface="Wingdings" pitchFamily="2" charset="2"/>
              </a:rPr>
              <a:t> =11.1L/min/m2</a:t>
            </a:r>
          </a:p>
          <a:p>
            <a:endParaRPr lang="en-US" dirty="0" smtClean="0">
              <a:sym typeface="Wingdings" pitchFamily="2" charset="2"/>
            </a:endParaRPr>
          </a:p>
          <a:p>
            <a:endParaRPr lang="en-US" dirty="0" smtClean="0">
              <a:sym typeface="Wingdings" pitchFamily="2" charset="2"/>
            </a:endParaRPr>
          </a:p>
          <a:p>
            <a:endParaRPr lang="en-US" dirty="0"/>
          </a:p>
        </p:txBody>
      </p:sp>
      <p:cxnSp>
        <p:nvCxnSpPr>
          <p:cNvPr id="5" name="Straight Connector 4"/>
          <p:cNvCxnSpPr/>
          <p:nvPr/>
        </p:nvCxnSpPr>
        <p:spPr>
          <a:xfrm>
            <a:off x="5562600" y="3276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1524000" y="685800"/>
          <a:ext cx="6019800" cy="1854200"/>
        </p:xfrm>
        <a:graphic>
          <a:graphicData uri="http://schemas.openxmlformats.org/drawingml/2006/table">
            <a:tbl>
              <a:tblPr firstRow="1" bandRow="1">
                <a:tableStyleId>{5C22544A-7EE6-4342-B048-85BDC9FD1C3A}</a:tableStyleId>
              </a:tblPr>
              <a:tblGrid>
                <a:gridCol w="3009900"/>
                <a:gridCol w="3009900"/>
              </a:tblGrid>
              <a:tr h="370840">
                <a:tc>
                  <a:txBody>
                    <a:bodyPr/>
                    <a:lstStyle/>
                    <a:p>
                      <a:r>
                        <a:rPr lang="en-US" dirty="0" smtClean="0"/>
                        <a:t>site</a:t>
                      </a:r>
                      <a:endParaRPr lang="en-US" dirty="0"/>
                    </a:p>
                  </a:txBody>
                  <a:tcPr/>
                </a:tc>
                <a:tc>
                  <a:txBody>
                    <a:bodyPr/>
                    <a:lstStyle/>
                    <a:p>
                      <a:r>
                        <a:rPr lang="en-US" dirty="0" smtClean="0"/>
                        <a:t>Oxygen</a:t>
                      </a:r>
                      <a:r>
                        <a:rPr lang="en-US" baseline="0" dirty="0" smtClean="0"/>
                        <a:t>  content (ml/L)</a:t>
                      </a:r>
                      <a:endParaRPr lang="en-US" dirty="0"/>
                    </a:p>
                  </a:txBody>
                  <a:tcPr/>
                </a:tc>
              </a:tr>
              <a:tr h="370840">
                <a:tc>
                  <a:txBody>
                    <a:bodyPr/>
                    <a:lstStyle/>
                    <a:p>
                      <a:r>
                        <a:rPr lang="en-US" dirty="0" smtClean="0"/>
                        <a:t>SVC</a:t>
                      </a:r>
                      <a:endParaRPr lang="en-US" dirty="0"/>
                    </a:p>
                  </a:txBody>
                  <a:tcPr/>
                </a:tc>
                <a:tc>
                  <a:txBody>
                    <a:bodyPr/>
                    <a:lstStyle/>
                    <a:p>
                      <a:r>
                        <a:rPr lang="en-US" dirty="0" smtClean="0"/>
                        <a:t>70</a:t>
                      </a:r>
                      <a:endParaRPr lang="en-US" dirty="0"/>
                    </a:p>
                  </a:txBody>
                  <a:tcPr/>
                </a:tc>
              </a:tr>
              <a:tr h="370840">
                <a:tc>
                  <a:txBody>
                    <a:bodyPr/>
                    <a:lstStyle/>
                    <a:p>
                      <a:r>
                        <a:rPr lang="en-US" dirty="0" smtClean="0"/>
                        <a:t>AORTA</a:t>
                      </a:r>
                      <a:endParaRPr lang="en-US" dirty="0"/>
                    </a:p>
                  </a:txBody>
                  <a:tcPr/>
                </a:tc>
                <a:tc>
                  <a:txBody>
                    <a:bodyPr/>
                    <a:lstStyle/>
                    <a:p>
                      <a:r>
                        <a:rPr lang="en-US" dirty="0" smtClean="0"/>
                        <a:t>80</a:t>
                      </a:r>
                      <a:endParaRPr lang="en-US" dirty="0"/>
                    </a:p>
                  </a:txBody>
                  <a:tcPr/>
                </a:tc>
              </a:tr>
              <a:tr h="370840">
                <a:tc>
                  <a:txBody>
                    <a:bodyPr/>
                    <a:lstStyle/>
                    <a:p>
                      <a:r>
                        <a:rPr lang="en-US" dirty="0" smtClean="0"/>
                        <a:t>PUMONARY VEIN</a:t>
                      </a:r>
                      <a:endParaRPr lang="en-US" dirty="0"/>
                    </a:p>
                  </a:txBody>
                  <a:tcPr/>
                </a:tc>
                <a:tc>
                  <a:txBody>
                    <a:bodyPr/>
                    <a:lstStyle/>
                    <a:p>
                      <a:r>
                        <a:rPr lang="en-US" dirty="0" smtClean="0"/>
                        <a:t>200</a:t>
                      </a:r>
                      <a:endParaRPr lang="en-US" dirty="0"/>
                    </a:p>
                  </a:txBody>
                  <a:tcPr/>
                </a:tc>
              </a:tr>
              <a:tr h="370840">
                <a:tc>
                  <a:txBody>
                    <a:bodyPr/>
                    <a:lstStyle/>
                    <a:p>
                      <a:r>
                        <a:rPr lang="en-US" dirty="0" smtClean="0"/>
                        <a:t>PULMONARY ARTERY</a:t>
                      </a:r>
                      <a:endParaRPr lang="en-US" dirty="0"/>
                    </a:p>
                  </a:txBody>
                  <a:tcPr/>
                </a:tc>
                <a:tc>
                  <a:txBody>
                    <a:bodyPr/>
                    <a:lstStyle/>
                    <a:p>
                      <a:r>
                        <a:rPr lang="en-US" dirty="0" smtClean="0"/>
                        <a:t>184</a:t>
                      </a:r>
                      <a:endParaRPr lang="en-US"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401762"/>
          </a:xfrm>
        </p:spPr>
        <p:txBody>
          <a:bodyPr>
            <a:normAutofit fontScale="90000"/>
          </a:bodyPr>
          <a:lstStyle/>
          <a:p>
            <a:r>
              <a:rPr lang="en-US" b="1" dirty="0" smtClean="0"/>
              <a:t>Fallacies in application of </a:t>
            </a:r>
            <a:r>
              <a:rPr lang="en-US" b="1" dirty="0" err="1" smtClean="0"/>
              <a:t>Fick’s</a:t>
            </a:r>
            <a:r>
              <a:rPr lang="en-US" b="1" dirty="0" smtClean="0"/>
              <a:t> Principle in calculating shunts and flows in TGA</a:t>
            </a:r>
            <a:endParaRPr lang="en-US" dirty="0"/>
          </a:p>
        </p:txBody>
      </p:sp>
      <p:sp>
        <p:nvSpPr>
          <p:cNvPr id="3" name="Content Placeholder 2"/>
          <p:cNvSpPr>
            <a:spLocks noGrp="1"/>
          </p:cNvSpPr>
          <p:nvPr>
            <p:ph idx="1"/>
          </p:nvPr>
        </p:nvSpPr>
        <p:spPr>
          <a:xfrm>
            <a:off x="228600" y="2133600"/>
            <a:ext cx="8458200" cy="3992563"/>
          </a:xfrm>
        </p:spPr>
        <p:txBody>
          <a:bodyPr>
            <a:normAutofit lnSpcReduction="10000"/>
          </a:bodyPr>
          <a:lstStyle/>
          <a:p>
            <a:r>
              <a:rPr lang="en-US" dirty="0" smtClean="0"/>
              <a:t>Oxygen consumption is not normal, so assumed values are unreliable.</a:t>
            </a:r>
          </a:p>
          <a:p>
            <a:r>
              <a:rPr lang="en-US" dirty="0" err="1" smtClean="0"/>
              <a:t>Arteriovenous</a:t>
            </a:r>
            <a:r>
              <a:rPr lang="en-US" dirty="0" smtClean="0"/>
              <a:t> oxygen differences may be very small, so magnitudes of errors in calculated values would be very large(TGA with VSD).</a:t>
            </a:r>
          </a:p>
          <a:p>
            <a:r>
              <a:rPr lang="en-US" dirty="0" smtClean="0"/>
              <a:t>Effect / contribution of </a:t>
            </a:r>
            <a:r>
              <a:rPr lang="en-US" dirty="0" err="1" smtClean="0"/>
              <a:t>Bronchopulmonary</a:t>
            </a:r>
            <a:r>
              <a:rPr lang="en-US" dirty="0" smtClean="0"/>
              <a:t> collaterals to PBF – can result in overestimation(TGA –IVS)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924800" cy="1752600"/>
          </a:xfrm>
        </p:spPr>
        <p:txBody>
          <a:bodyPr/>
          <a:lstStyle/>
          <a:p>
            <a:r>
              <a:rPr lang="en-US" dirty="0" smtClean="0"/>
              <a:t>Thank you</a:t>
            </a:r>
            <a:endParaRPr lang="en-US" dirty="0"/>
          </a:p>
        </p:txBody>
      </p:sp>
      <p:sp>
        <p:nvSpPr>
          <p:cNvPr id="3" name="Content Placeholder 2"/>
          <p:cNvSpPr>
            <a:spLocks noGrp="1"/>
          </p:cNvSpPr>
          <p:nvPr>
            <p:ph idx="1"/>
          </p:nvPr>
        </p:nvSpPr>
        <p:spPr>
          <a:xfrm>
            <a:off x="533400" y="3048000"/>
            <a:ext cx="8153400" cy="3078163"/>
          </a:xfrm>
        </p:spPr>
        <p:txBody>
          <a:bodyPr/>
          <a:lstStyle/>
          <a:p>
            <a:r>
              <a:rPr lang="en-US" dirty="0" err="1" smtClean="0"/>
              <a:t>Referance</a:t>
            </a:r>
            <a:r>
              <a:rPr lang="en-US" dirty="0" smtClean="0"/>
              <a:t> </a:t>
            </a:r>
          </a:p>
          <a:p>
            <a:r>
              <a:rPr lang="en-US" sz="2000" dirty="0" smtClean="0"/>
              <a:t>Congenital diseases of the heart : Clinical –physiological consideration. Abraham M Rudolph.</a:t>
            </a:r>
          </a:p>
          <a:p>
            <a:r>
              <a:rPr lang="en-US" sz="2000" dirty="0" smtClean="0"/>
              <a:t>Moss &amp; Adams’ Heart Disease in Infants, Children, and Adolescents, Including the Fetus and Young Adult.</a:t>
            </a:r>
            <a:r>
              <a:rPr lang="en-US" sz="2000" b="1" dirty="0" smtClean="0"/>
              <a:t> </a:t>
            </a:r>
            <a:r>
              <a:rPr lang="en-US" sz="2000" dirty="0" smtClean="0"/>
              <a:t>Ninth Edition</a:t>
            </a:r>
          </a:p>
          <a:p>
            <a:pPr>
              <a:buNone/>
            </a:pPr>
            <a:endParaRPr lang="en-US" sz="2000"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981200" y="619048"/>
            <a:ext cx="5410200" cy="6202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Co-existing anomalies</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800" dirty="0" smtClean="0">
                <a:solidFill>
                  <a:schemeClr val="tx1">
                    <a:lumMod val="95000"/>
                    <a:lumOff val="5000"/>
                  </a:schemeClr>
                </a:solidFill>
                <a:latin typeface="Calibri" pitchFamily="34" charset="0"/>
                <a:cs typeface="Times New Roman" pitchFamily="18" charset="0"/>
              </a:rPr>
              <a:t>VSD- 40-45% (Conovenrticular-33%  Muscular-27%)</a:t>
            </a:r>
          </a:p>
          <a:p>
            <a:pPr>
              <a:lnSpc>
                <a:spcPct val="150000"/>
              </a:lnSpc>
            </a:pPr>
            <a:r>
              <a:rPr lang="en-US" sz="2800" dirty="0" smtClean="0">
                <a:solidFill>
                  <a:schemeClr val="tx1">
                    <a:lumMod val="95000"/>
                    <a:lumOff val="5000"/>
                  </a:schemeClr>
                </a:solidFill>
                <a:latin typeface="Calibri" pitchFamily="34" charset="0"/>
                <a:cs typeface="Times New Roman" pitchFamily="18" charset="0"/>
              </a:rPr>
              <a:t>LVOTO-10%  (Dynamic /Fixed)</a:t>
            </a:r>
          </a:p>
          <a:p>
            <a:pPr>
              <a:lnSpc>
                <a:spcPct val="150000"/>
              </a:lnSpc>
            </a:pPr>
            <a:r>
              <a:rPr lang="en-US" sz="2800" dirty="0" smtClean="0">
                <a:solidFill>
                  <a:schemeClr val="tx1">
                    <a:lumMod val="95000"/>
                    <a:lumOff val="5000"/>
                  </a:schemeClr>
                </a:solidFill>
                <a:latin typeface="Calibri" pitchFamily="34" charset="0"/>
                <a:cs typeface="Times New Roman" pitchFamily="18" charset="0"/>
              </a:rPr>
              <a:t>PDA</a:t>
            </a:r>
          </a:p>
          <a:p>
            <a:pPr>
              <a:lnSpc>
                <a:spcPct val="150000"/>
              </a:lnSpc>
            </a:pPr>
            <a:r>
              <a:rPr lang="en-US" sz="2800" dirty="0" smtClean="0">
                <a:solidFill>
                  <a:schemeClr val="tx1">
                    <a:lumMod val="95000"/>
                    <a:lumOff val="5000"/>
                  </a:schemeClr>
                </a:solidFill>
                <a:latin typeface="Calibri" pitchFamily="34" charset="0"/>
                <a:cs typeface="Times New Roman" pitchFamily="18" charset="0"/>
              </a:rPr>
              <a:t>TV (4%) or MV (20%) anomalies</a:t>
            </a:r>
          </a:p>
          <a:p>
            <a:pPr>
              <a:lnSpc>
                <a:spcPct val="150000"/>
              </a:lnSpc>
            </a:pPr>
            <a:r>
              <a:rPr lang="en-US" sz="2800" dirty="0" smtClean="0">
                <a:solidFill>
                  <a:schemeClr val="tx1">
                    <a:lumMod val="95000"/>
                    <a:lumOff val="5000"/>
                  </a:schemeClr>
                </a:solidFill>
                <a:latin typeface="Calibri" pitchFamily="34" charset="0"/>
                <a:cs typeface="Times New Roman" pitchFamily="18" charset="0"/>
              </a:rPr>
              <a:t>Coronary anomalies (35%- MC- LCX from RCA)  </a:t>
            </a:r>
          </a:p>
          <a:p>
            <a:pPr>
              <a:lnSpc>
                <a:spcPct val="150000"/>
              </a:lnSpc>
            </a:pPr>
            <a:r>
              <a:rPr lang="en-US" sz="2800" dirty="0" smtClean="0">
                <a:solidFill>
                  <a:schemeClr val="tx1">
                    <a:lumMod val="95000"/>
                    <a:lumOff val="5000"/>
                  </a:schemeClr>
                </a:solidFill>
                <a:latin typeface="Calibri" pitchFamily="34" charset="0"/>
                <a:cs typeface="Times New Roman" pitchFamily="18" charset="0"/>
              </a:rPr>
              <a:t>COA or aortic arch anomalies(5%)</a:t>
            </a:r>
          </a:p>
          <a:p>
            <a:pPr>
              <a:lnSpc>
                <a:spcPct val="150000"/>
              </a:lnSpc>
            </a:pPr>
            <a:r>
              <a:rPr lang="en-US" sz="2800" dirty="0" smtClean="0">
                <a:solidFill>
                  <a:schemeClr val="tx1">
                    <a:lumMod val="95000"/>
                    <a:lumOff val="5000"/>
                  </a:schemeClr>
                </a:solidFill>
                <a:latin typeface="Calibri" pitchFamily="34" charset="0"/>
                <a:cs typeface="Times New Roman" pitchFamily="18" charset="0"/>
              </a:rPr>
              <a:t>Juxtaposition of </a:t>
            </a:r>
            <a:r>
              <a:rPr lang="en-US" sz="2800" dirty="0" err="1" smtClean="0">
                <a:solidFill>
                  <a:schemeClr val="tx1">
                    <a:lumMod val="95000"/>
                    <a:lumOff val="5000"/>
                  </a:schemeClr>
                </a:solidFill>
                <a:latin typeface="Calibri" pitchFamily="34" charset="0"/>
                <a:cs typeface="Times New Roman" pitchFamily="18" charset="0"/>
              </a:rPr>
              <a:t>atrial</a:t>
            </a:r>
            <a:r>
              <a:rPr lang="en-US" sz="2800" dirty="0" smtClean="0">
                <a:solidFill>
                  <a:schemeClr val="tx1">
                    <a:lumMod val="95000"/>
                    <a:lumOff val="5000"/>
                  </a:schemeClr>
                </a:solidFill>
                <a:latin typeface="Calibri" pitchFamily="34" charset="0"/>
                <a:cs typeface="Times New Roman" pitchFamily="18" charset="0"/>
              </a:rPr>
              <a:t> appendages(2-5%)</a:t>
            </a:r>
          </a:p>
          <a:p>
            <a:pPr>
              <a:lnSpc>
                <a:spcPct val="150000"/>
              </a:lnSpc>
            </a:pPr>
            <a:endParaRPr lang="en-IN" sz="28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Physiology</a:t>
            </a:r>
            <a:endParaRPr lang="en-IN"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nSpc>
                <a:spcPct val="150000"/>
              </a:lnSpc>
            </a:pPr>
            <a:r>
              <a:rPr lang="en-IN" sz="2800" dirty="0" smtClean="0">
                <a:latin typeface="Times New Roman" pitchFamily="18" charset="0"/>
                <a:cs typeface="Times New Roman" pitchFamily="18" charset="0"/>
              </a:rPr>
              <a:t>Systemic and pulmonary circulations are parallel circuits</a:t>
            </a:r>
          </a:p>
          <a:p>
            <a:pPr>
              <a:lnSpc>
                <a:spcPct val="150000"/>
              </a:lnSpc>
            </a:pPr>
            <a:r>
              <a:rPr lang="en-IN" sz="2800" dirty="0" smtClean="0">
                <a:latin typeface="Times New Roman" pitchFamily="18" charset="0"/>
                <a:cs typeface="Times New Roman" pitchFamily="18" charset="0"/>
              </a:rPr>
              <a:t>This circulation is incompatible with life unless there is communication between the two parallel circuits</a:t>
            </a:r>
          </a:p>
          <a:p>
            <a:pPr>
              <a:lnSpc>
                <a:spcPct val="150000"/>
              </a:lnSpc>
            </a:pPr>
            <a:r>
              <a:rPr lang="en-IN" sz="2800" dirty="0" smtClean="0">
                <a:latin typeface="Times New Roman" pitchFamily="18" charset="0"/>
                <a:cs typeface="Times New Roman" pitchFamily="18" charset="0"/>
              </a:rPr>
              <a:t>Mixing can be either intracardiac or via extracardiac connections</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457200" y="2213187"/>
            <a:ext cx="8229600" cy="3299988"/>
          </a:xfrm>
          <a:prstGeom prst="rect">
            <a:avLst/>
          </a:prstGeom>
          <a:noFill/>
          <a:ln w="9525">
            <a:noFill/>
            <a:miter lim="800000"/>
            <a:headEnd/>
            <a:tailEnd/>
          </a:ln>
          <a:effectLst/>
        </p:spPr>
      </p:pic>
      <p:sp>
        <p:nvSpPr>
          <p:cNvPr id="5" name="Left-Right Arrow 4"/>
          <p:cNvSpPr/>
          <p:nvPr/>
        </p:nvSpPr>
        <p:spPr>
          <a:xfrm>
            <a:off x="5334000" y="3257544"/>
            <a:ext cx="1571636" cy="857256"/>
          </a:xfrm>
          <a:prstGeom prst="leftRightArrow">
            <a:avLst>
              <a:gd name="adj1" fmla="val 50000"/>
              <a:gd name="adj2" fmla="val 58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Hemodynamics</a:t>
            </a:r>
            <a:endParaRPr lang="en-US" b="1" dirty="0"/>
          </a:p>
        </p:txBody>
      </p:sp>
      <p:sp>
        <p:nvSpPr>
          <p:cNvPr id="3" name="Content Placeholder 2"/>
          <p:cNvSpPr>
            <a:spLocks noGrp="1"/>
          </p:cNvSpPr>
          <p:nvPr>
            <p:ph idx="1"/>
          </p:nvPr>
        </p:nvSpPr>
        <p:spPr/>
        <p:txBody>
          <a:bodyPr/>
          <a:lstStyle/>
          <a:p>
            <a:r>
              <a:rPr lang="en-IN" dirty="0" smtClean="0"/>
              <a:t>The lesions that commonly affect the hemodynamic and clinical features are,</a:t>
            </a:r>
          </a:p>
          <a:p>
            <a:pPr lvl="1"/>
            <a:r>
              <a:rPr lang="en-IN" dirty="0" smtClean="0"/>
              <a:t>Ventricular </a:t>
            </a:r>
            <a:r>
              <a:rPr lang="en-IN" dirty="0" err="1" smtClean="0"/>
              <a:t>septal</a:t>
            </a:r>
            <a:r>
              <a:rPr lang="en-IN" dirty="0" smtClean="0"/>
              <a:t> defect, </a:t>
            </a:r>
          </a:p>
          <a:p>
            <a:pPr lvl="1"/>
            <a:r>
              <a:rPr lang="en-IN" dirty="0" smtClean="0"/>
              <a:t>Pulmonary </a:t>
            </a:r>
            <a:r>
              <a:rPr lang="en-IN" dirty="0" err="1" smtClean="0"/>
              <a:t>stenosis</a:t>
            </a:r>
            <a:r>
              <a:rPr lang="en-IN" dirty="0" smtClean="0"/>
              <a:t>, </a:t>
            </a:r>
          </a:p>
          <a:p>
            <a:pPr lvl="1"/>
            <a:r>
              <a:rPr lang="en-IN" dirty="0" err="1" smtClean="0"/>
              <a:t>Atrial</a:t>
            </a:r>
            <a:r>
              <a:rPr lang="en-IN" dirty="0" smtClean="0"/>
              <a:t> </a:t>
            </a:r>
            <a:r>
              <a:rPr lang="en-IN" dirty="0" err="1" smtClean="0"/>
              <a:t>septal</a:t>
            </a:r>
            <a:r>
              <a:rPr lang="en-IN" dirty="0" smtClean="0"/>
              <a:t> defect.</a:t>
            </a:r>
          </a:p>
          <a:p>
            <a:r>
              <a:rPr lang="en-IN" dirty="0" smtClean="0"/>
              <a:t>The size of the defects and severity of the </a:t>
            </a:r>
            <a:r>
              <a:rPr lang="en-IN" dirty="0" err="1" smtClean="0"/>
              <a:t>stenosis</a:t>
            </a:r>
            <a:r>
              <a:rPr lang="en-IN" dirty="0" smtClean="0"/>
              <a:t> are important in determining the manifestations.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4348</Words>
  <Application>Microsoft Office PowerPoint</Application>
  <PresentationFormat>On-screen Show (4:3)</PresentationFormat>
  <Paragraphs>316</Paragraphs>
  <Slides>43</Slides>
  <Notes>14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TGA  Hemodynamics </vt:lpstr>
      <vt:lpstr>Introduction</vt:lpstr>
      <vt:lpstr>Slide 3</vt:lpstr>
      <vt:lpstr>Morphogenesis</vt:lpstr>
      <vt:lpstr>Slide 5</vt:lpstr>
      <vt:lpstr>Co-existing anomalies</vt:lpstr>
      <vt:lpstr>Physiology</vt:lpstr>
      <vt:lpstr>Slide 8</vt:lpstr>
      <vt:lpstr>Hemodynamics</vt:lpstr>
      <vt:lpstr>Physiologic-Clinical classification which have hemodynamic significance</vt:lpstr>
      <vt:lpstr>Fetal physiology</vt:lpstr>
      <vt:lpstr>Normal Fetal physiology </vt:lpstr>
      <vt:lpstr>Fetal circulation in TGA</vt:lpstr>
      <vt:lpstr> TGA with VSD in Fetus </vt:lpstr>
      <vt:lpstr>TGA with VSD and PS in fetus </vt:lpstr>
      <vt:lpstr>Difference between fetal circulation in normal vs TGA</vt:lpstr>
      <vt:lpstr>Postnatal physiology of TGA</vt:lpstr>
      <vt:lpstr>Transitional Circulation</vt:lpstr>
      <vt:lpstr>Slide 19</vt:lpstr>
      <vt:lpstr>Definition of shunts-  Physiological shunts</vt:lpstr>
      <vt:lpstr> Anatomical shunts </vt:lpstr>
      <vt:lpstr>Slide 22</vt:lpstr>
      <vt:lpstr>Slide 23</vt:lpstr>
      <vt:lpstr>Bidirectional shunting and recirculation of anatomical shunt </vt:lpstr>
      <vt:lpstr>Inter-circulatory mixing/shunting   </vt:lpstr>
      <vt:lpstr>Unique feature of TGA</vt:lpstr>
      <vt:lpstr>Slide 27</vt:lpstr>
      <vt:lpstr>Hemodynamic in each types of TGA</vt:lpstr>
      <vt:lpstr>TGA with IVS</vt:lpstr>
      <vt:lpstr>TGA with small VSD</vt:lpstr>
      <vt:lpstr>TGA with Large VSD</vt:lpstr>
      <vt:lpstr>TGA with Severe PS</vt:lpstr>
      <vt:lpstr>Factors influencing systemic saturation</vt:lpstr>
      <vt:lpstr>Factors influencing systemic saturation</vt:lpstr>
      <vt:lpstr>Role of broncho-pulmonary collaterals</vt:lpstr>
      <vt:lpstr>Slide 36</vt:lpstr>
      <vt:lpstr>Example Calculating shunt in TGA</vt:lpstr>
      <vt:lpstr>Bronchial collateral circulation </vt:lpstr>
      <vt:lpstr>Simple demonstration</vt:lpstr>
      <vt:lpstr>Slide 40</vt:lpstr>
      <vt:lpstr>L</vt:lpstr>
      <vt:lpstr>Fallacies in application of Fick’s Principle in calculating shunts and flows in TGA</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  Hemodynamics</dc:title>
  <dc:creator>uma rakesh</dc:creator>
  <cp:lastModifiedBy>uma rakesh</cp:lastModifiedBy>
  <cp:revision>117</cp:revision>
  <dcterms:created xsi:type="dcterms:W3CDTF">2018-05-18T10:16:06Z</dcterms:created>
  <dcterms:modified xsi:type="dcterms:W3CDTF">2018-05-22T02:25:00Z</dcterms:modified>
</cp:coreProperties>
</file>